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77" r:id="rId5"/>
    <p:sldMasterId id="2147483802" r:id="rId6"/>
  </p:sldMasterIdLst>
  <p:notesMasterIdLst>
    <p:notesMasterId r:id="rId50"/>
  </p:notesMasterIdLst>
  <p:handoutMasterIdLst>
    <p:handoutMasterId r:id="rId51"/>
  </p:handoutMasterIdLst>
  <p:sldIdLst>
    <p:sldId id="387" r:id="rId7"/>
    <p:sldId id="363" r:id="rId8"/>
    <p:sldId id="402" r:id="rId9"/>
    <p:sldId id="433" r:id="rId10"/>
    <p:sldId id="435" r:id="rId11"/>
    <p:sldId id="434" r:id="rId12"/>
    <p:sldId id="396" r:id="rId13"/>
    <p:sldId id="432" r:id="rId14"/>
    <p:sldId id="437" r:id="rId15"/>
    <p:sldId id="431" r:id="rId16"/>
    <p:sldId id="445" r:id="rId17"/>
    <p:sldId id="415" r:id="rId18"/>
    <p:sldId id="416" r:id="rId19"/>
    <p:sldId id="438" r:id="rId20"/>
    <p:sldId id="407" r:id="rId21"/>
    <p:sldId id="408" r:id="rId22"/>
    <p:sldId id="409" r:id="rId23"/>
    <p:sldId id="411" r:id="rId24"/>
    <p:sldId id="412" r:id="rId25"/>
    <p:sldId id="439" r:id="rId26"/>
    <p:sldId id="410" r:id="rId27"/>
    <p:sldId id="440" r:id="rId28"/>
    <p:sldId id="443" r:id="rId29"/>
    <p:sldId id="425" r:id="rId30"/>
    <p:sldId id="424" r:id="rId31"/>
    <p:sldId id="426" r:id="rId32"/>
    <p:sldId id="442" r:id="rId33"/>
    <p:sldId id="428" r:id="rId34"/>
    <p:sldId id="430" r:id="rId35"/>
    <p:sldId id="441" r:id="rId36"/>
    <p:sldId id="420" r:id="rId37"/>
    <p:sldId id="421" r:id="rId38"/>
    <p:sldId id="398" r:id="rId39"/>
    <p:sldId id="422" r:id="rId40"/>
    <p:sldId id="392" r:id="rId41"/>
    <p:sldId id="446" r:id="rId42"/>
    <p:sldId id="423" r:id="rId43"/>
    <p:sldId id="370" r:id="rId44"/>
    <p:sldId id="444" r:id="rId45"/>
    <p:sldId id="393" r:id="rId46"/>
    <p:sldId id="447" r:id="rId47"/>
    <p:sldId id="448" r:id="rId48"/>
    <p:sldId id="450" r:id="rId49"/>
  </p:sldIdLst>
  <p:sldSz cx="12192000" cy="6858000"/>
  <p:notesSz cx="6805613" cy="9939338"/>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5203A5F-0D83-4067-A7EF-54C797A95710}">
          <p14:sldIdLst>
            <p14:sldId id="387"/>
            <p14:sldId id="363"/>
          </p14:sldIdLst>
        </p14:section>
        <p14:section name="EDA" id="{69562E9A-7879-4963-B8EE-453825031976}">
          <p14:sldIdLst>
            <p14:sldId id="402"/>
            <p14:sldId id="433"/>
            <p14:sldId id="435"/>
            <p14:sldId id="434"/>
            <p14:sldId id="396"/>
            <p14:sldId id="432"/>
            <p14:sldId id="437"/>
            <p14:sldId id="431"/>
            <p14:sldId id="445"/>
          </p14:sldIdLst>
        </p14:section>
        <p14:section name="Correls" id="{7D0D3784-6ACD-424D-B035-916C3DB8BC10}">
          <p14:sldIdLst>
            <p14:sldId id="415"/>
            <p14:sldId id="416"/>
            <p14:sldId id="438"/>
          </p14:sldIdLst>
        </p14:section>
        <p14:section name="Changes across Time" id="{A5D6CE53-F55A-47AF-8EDA-7208356E2A52}">
          <p14:sldIdLst>
            <p14:sldId id="407"/>
            <p14:sldId id="408"/>
            <p14:sldId id="409"/>
            <p14:sldId id="411"/>
            <p14:sldId id="412"/>
            <p14:sldId id="439"/>
            <p14:sldId id="410"/>
            <p14:sldId id="440"/>
            <p14:sldId id="443"/>
          </p14:sldIdLst>
        </p14:section>
        <p14:section name="Changes across POV Groups" id="{AA2191CD-A832-4586-9E96-05FBE07CC2FC}">
          <p14:sldIdLst>
            <p14:sldId id="425"/>
            <p14:sldId id="424"/>
            <p14:sldId id="426"/>
            <p14:sldId id="442"/>
            <p14:sldId id="428"/>
            <p14:sldId id="430"/>
            <p14:sldId id="441"/>
          </p14:sldIdLst>
        </p14:section>
        <p14:section name="nonmed expenses" id="{773297DD-0346-4AB9-AD85-48159764C231}">
          <p14:sldIdLst>
            <p14:sldId id="420"/>
            <p14:sldId id="421"/>
            <p14:sldId id="398"/>
            <p14:sldId id="422"/>
          </p14:sldIdLst>
        </p14:section>
        <p14:section name="Stay Length" id="{7F4E0B82-354D-4775-AA6B-09B292622185}">
          <p14:sldIdLst>
            <p14:sldId id="392"/>
            <p14:sldId id="446"/>
            <p14:sldId id="423"/>
            <p14:sldId id="370"/>
            <p14:sldId id="444"/>
          </p14:sldIdLst>
        </p14:section>
        <p14:section name="Next steps" id="{6C7C36E0-24A4-4D4A-9A1D-F4FE200BC9CB}">
          <p14:sldIdLst>
            <p14:sldId id="393"/>
            <p14:sldId id="447"/>
            <p14:sldId id="448"/>
            <p14:sldId id="450"/>
          </p14:sldIdLst>
        </p14:section>
      </p14:sectionLst>
    </p:ext>
    <p:ext uri="{EFAFB233-063F-42B5-8137-9DF3F51BA10A}">
      <p15:sldGuideLst xmlns:p15="http://schemas.microsoft.com/office/powerpoint/2012/main">
        <p15:guide id="2" orient="horz" pos="4152">
          <p15:clr>
            <a:srgbClr val="A4A3A4"/>
          </p15:clr>
        </p15:guide>
        <p15:guide id="7" orient="horz" pos="4020" userDrawn="1">
          <p15:clr>
            <a:srgbClr val="A4A3A4"/>
          </p15:clr>
        </p15:guide>
        <p15:guide id="12" orient="horz" pos="2163" userDrawn="1">
          <p15:clr>
            <a:srgbClr val="A4A3A4"/>
          </p15:clr>
        </p15:guide>
        <p15:guide id="15" pos="384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5F5F"/>
    <a:srgbClr val="6ACC64"/>
    <a:srgbClr val="EE854A"/>
    <a:srgbClr val="4878D0"/>
    <a:srgbClr val="D55A5A"/>
    <a:srgbClr val="3D70CD"/>
    <a:srgbClr val="000000"/>
    <a:srgbClr val="FFFFFF"/>
    <a:srgbClr val="436436"/>
    <a:srgbClr val="3F8E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05" autoAdjust="0"/>
  </p:normalViewPr>
  <p:slideViewPr>
    <p:cSldViewPr snapToGrid="0" showGuides="1">
      <p:cViewPr>
        <p:scale>
          <a:sx n="75" d="100"/>
          <a:sy n="75" d="100"/>
        </p:scale>
        <p:origin x="1950" y="810"/>
      </p:cViewPr>
      <p:guideLst>
        <p:guide orient="horz" pos="4152"/>
        <p:guide orient="horz" pos="4020"/>
        <p:guide orient="horz" pos="2163"/>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110" d="100"/>
          <a:sy n="110" d="100"/>
        </p:scale>
        <p:origin x="423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4939" y="0"/>
            <a:ext cx="2949099" cy="498693"/>
          </a:xfrm>
          <a:prstGeom prst="rect">
            <a:avLst/>
          </a:prstGeom>
        </p:spPr>
        <p:txBody>
          <a:bodyPr vert="horz" lIns="91440" tIns="45720" rIns="91440" bIns="45720" rtlCol="0"/>
          <a:lstStyle>
            <a:lvl1pPr algn="r">
              <a:defRPr sz="1200"/>
            </a:lvl1pPr>
          </a:lstStyle>
          <a:p>
            <a:fld id="{42691DDE-BA6A-4F57-909C-98F49C72955F}" type="datetimeFigureOut">
              <a:rPr lang="en-GB" smtClean="0"/>
              <a:t>16/05/2021</a:t>
            </a:fld>
            <a:endParaRPr lang="en-GB"/>
          </a:p>
        </p:txBody>
      </p:sp>
      <p:sp>
        <p:nvSpPr>
          <p:cNvPr id="4" name="Footer Placeholder 3"/>
          <p:cNvSpPr>
            <a:spLocks noGrp="1"/>
          </p:cNvSpPr>
          <p:nvPr>
            <p:ph type="ftr" sz="quarter" idx="2"/>
          </p:nvPr>
        </p:nvSpPr>
        <p:spPr>
          <a:xfrm>
            <a:off x="0" y="9440647"/>
            <a:ext cx="2949099" cy="49869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4939" y="9440647"/>
            <a:ext cx="2949099" cy="498692"/>
          </a:xfrm>
          <a:prstGeom prst="rect">
            <a:avLst/>
          </a:prstGeom>
        </p:spPr>
        <p:txBody>
          <a:bodyPr vert="horz" lIns="91440" tIns="45720" rIns="91440" bIns="45720" rtlCol="0" anchor="b"/>
          <a:lstStyle>
            <a:lvl1pPr algn="r">
              <a:defRPr sz="1200"/>
            </a:lvl1pPr>
          </a:lstStyle>
          <a:p>
            <a:fld id="{3DC50D33-42BE-4A7B-9A0E-84D31BC6EF4B}" type="slidenum">
              <a:rPr lang="en-GB" smtClean="0"/>
              <a:t>‹#›</a:t>
            </a:fld>
            <a:endParaRPr lang="en-GB"/>
          </a:p>
        </p:txBody>
      </p:sp>
    </p:spTree>
    <p:extLst>
      <p:ext uri="{BB962C8B-B14F-4D97-AF65-F5344CB8AC3E}">
        <p14:creationId xmlns:p14="http://schemas.microsoft.com/office/powerpoint/2010/main" val="2734553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869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4939" y="0"/>
            <a:ext cx="2949099" cy="498693"/>
          </a:xfrm>
          <a:prstGeom prst="rect">
            <a:avLst/>
          </a:prstGeom>
        </p:spPr>
        <p:txBody>
          <a:bodyPr vert="horz" lIns="91440" tIns="45720" rIns="91440" bIns="45720" rtlCol="0"/>
          <a:lstStyle>
            <a:lvl1pPr algn="r">
              <a:defRPr sz="1200"/>
            </a:lvl1pPr>
          </a:lstStyle>
          <a:p>
            <a:fld id="{CBAAC5B1-F58D-4268-BB75-9856A9D794A6}" type="datetimeFigureOut">
              <a:rPr lang="en-GB" smtClean="0"/>
              <a:t>16/05/2021</a:t>
            </a:fld>
            <a:endParaRPr lang="en-GB"/>
          </a:p>
        </p:txBody>
      </p:sp>
      <p:sp>
        <p:nvSpPr>
          <p:cNvPr id="4" name="Slide Image Placeholder 3"/>
          <p:cNvSpPr>
            <a:spLocks noGrp="1" noRot="1" noChangeAspect="1"/>
          </p:cNvSpPr>
          <p:nvPr>
            <p:ph type="sldImg" idx="2"/>
          </p:nvPr>
        </p:nvSpPr>
        <p:spPr>
          <a:xfrm>
            <a:off x="422275" y="1243013"/>
            <a:ext cx="5961063" cy="33543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0562" y="4783307"/>
            <a:ext cx="544449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0647"/>
            <a:ext cx="2949099" cy="49869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4939" y="9440647"/>
            <a:ext cx="2949099" cy="498692"/>
          </a:xfrm>
          <a:prstGeom prst="rect">
            <a:avLst/>
          </a:prstGeom>
        </p:spPr>
        <p:txBody>
          <a:bodyPr vert="horz" lIns="91440" tIns="45720" rIns="91440" bIns="45720" rtlCol="0" anchor="b"/>
          <a:lstStyle>
            <a:lvl1pPr algn="r">
              <a:defRPr sz="1200"/>
            </a:lvl1pPr>
          </a:lstStyle>
          <a:p>
            <a:fld id="{65900C33-90AE-4963-9AD8-3B07939F57E9}" type="slidenum">
              <a:rPr lang="en-GB" smtClean="0"/>
              <a:t>‹#›</a:t>
            </a:fld>
            <a:endParaRPr lang="en-GB"/>
          </a:p>
        </p:txBody>
      </p:sp>
    </p:spTree>
    <p:extLst>
      <p:ext uri="{BB962C8B-B14F-4D97-AF65-F5344CB8AC3E}">
        <p14:creationId xmlns:p14="http://schemas.microsoft.com/office/powerpoint/2010/main" val="160960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white)">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895B6F9-54DB-428E-9A0A-FA1DD7C58F69}"/>
              </a:ext>
            </a:extLst>
          </p:cNvPr>
          <p:cNvPicPr>
            <a:picLocks noChangeAspect="1"/>
          </p:cNvPicPr>
          <p:nvPr userDrawn="1">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360000" y="558000"/>
            <a:ext cx="1940914" cy="367200"/>
          </a:xfrm>
          <a:prstGeom prst="rect">
            <a:avLst/>
          </a:prstGeom>
        </p:spPr>
      </p:pic>
      <p:sp>
        <p:nvSpPr>
          <p:cNvPr id="2" name="Title 1"/>
          <p:cNvSpPr>
            <a:spLocks noGrp="1"/>
          </p:cNvSpPr>
          <p:nvPr>
            <p:ph type="ctrTitle" hasCustomPrompt="1"/>
          </p:nvPr>
        </p:nvSpPr>
        <p:spPr>
          <a:xfrm>
            <a:off x="360000" y="1490400"/>
            <a:ext cx="3520800" cy="1976400"/>
          </a:xfrm>
          <a:prstGeom prst="rect">
            <a:avLst/>
          </a:prstGeom>
        </p:spPr>
        <p:txBody>
          <a:bodyPr anchor="t">
            <a:noAutofit/>
          </a:bodyPr>
          <a:lstStyle>
            <a:lvl1pPr algn="l">
              <a:defRPr sz="3000" b="0">
                <a:solidFill>
                  <a:schemeClr val="tx1"/>
                </a:solidFill>
              </a:defRPr>
            </a:lvl1pPr>
          </a:lstStyle>
          <a:p>
            <a:r>
              <a:rPr lang="en-GB" dirty="0"/>
              <a:t>Click to add title</a:t>
            </a:r>
          </a:p>
        </p:txBody>
      </p:sp>
      <p:sp>
        <p:nvSpPr>
          <p:cNvPr id="3" name="Subtitle 2"/>
          <p:cNvSpPr>
            <a:spLocks noGrp="1"/>
          </p:cNvSpPr>
          <p:nvPr>
            <p:ph type="subTitle" idx="1" hasCustomPrompt="1"/>
          </p:nvPr>
        </p:nvSpPr>
        <p:spPr>
          <a:xfrm>
            <a:off x="360000" y="3708000"/>
            <a:ext cx="3520800" cy="1022400"/>
          </a:xfrm>
          <a:prstGeom prst="rect">
            <a:avLst/>
          </a:prstGeom>
        </p:spPr>
        <p:txBody>
          <a:bodyPr anchor="t">
            <a:noAutofit/>
          </a:bodyPr>
          <a:lstStyle>
            <a:lvl1pPr marL="0" indent="0" algn="l">
              <a:spcBef>
                <a:spcPts val="600"/>
              </a:spcBef>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6" name="Text Placeholder 5">
            <a:extLst>
              <a:ext uri="{FF2B5EF4-FFF2-40B4-BE49-F238E27FC236}">
                <a16:creationId xmlns:a16="http://schemas.microsoft.com/office/drawing/2014/main" id="{50929DC8-987C-4BF4-9A49-8F549F1F3DBE}"/>
              </a:ext>
            </a:extLst>
          </p:cNvPr>
          <p:cNvSpPr>
            <a:spLocks noGrp="1"/>
          </p:cNvSpPr>
          <p:nvPr>
            <p:ph type="body" sz="quarter" idx="10" hasCustomPrompt="1"/>
          </p:nvPr>
        </p:nvSpPr>
        <p:spPr>
          <a:xfrm>
            <a:off x="360363" y="4971600"/>
            <a:ext cx="3521075" cy="1022350"/>
          </a:xfrm>
        </p:spPr>
        <p:txBody>
          <a:bodyPr anchor="b"/>
          <a:lstStyle>
            <a:lvl1pPr>
              <a:spcBef>
                <a:spcPts val="600"/>
              </a:spcBef>
              <a:defRPr sz="1200"/>
            </a:lvl1pPr>
          </a:lstStyle>
          <a:p>
            <a:pPr lvl="0"/>
            <a:r>
              <a:rPr lang="en-GB" dirty="0"/>
              <a:t>Click to add text</a:t>
            </a:r>
          </a:p>
        </p:txBody>
      </p:sp>
    </p:spTree>
    <p:extLst>
      <p:ext uri="{BB962C8B-B14F-4D97-AF65-F5344CB8AC3E}">
        <p14:creationId xmlns:p14="http://schemas.microsoft.com/office/powerpoint/2010/main" val="84850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x content +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7A87-9762-46A5-A1BF-60907C2C37A7}"/>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CEE70F8-6350-4489-8BF1-B1E111BCABD9}"/>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A50CCAD9-3BB6-43FD-8F71-48FD58809076}"/>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260E6D9E-AC7D-4CD8-9A1B-DC502AAB0B81}"/>
              </a:ext>
            </a:extLst>
          </p:cNvPr>
          <p:cNvSpPr>
            <a:spLocks noGrp="1"/>
          </p:cNvSpPr>
          <p:nvPr>
            <p:ph type="body" sz="quarter" idx="12" hasCustomPrompt="1"/>
          </p:nvPr>
        </p:nvSpPr>
        <p:spPr>
          <a:xfrm>
            <a:off x="360363" y="1710000"/>
            <a:ext cx="56268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0F252CF9-0987-4CBA-8CC7-B6582ECA2390}"/>
              </a:ext>
            </a:extLst>
          </p:cNvPr>
          <p:cNvSpPr>
            <a:spLocks noGrp="1"/>
          </p:cNvSpPr>
          <p:nvPr>
            <p:ph sz="quarter" idx="13" hasCustomPrompt="1"/>
          </p:nvPr>
        </p:nvSpPr>
        <p:spPr>
          <a:xfrm>
            <a:off x="360363" y="2376000"/>
            <a:ext cx="5626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1FAA4903-9221-4FF9-912C-268A8584F333}"/>
              </a:ext>
            </a:extLst>
          </p:cNvPr>
          <p:cNvSpPr>
            <a:spLocks noGrp="1"/>
          </p:cNvSpPr>
          <p:nvPr>
            <p:ph type="body" sz="quarter" idx="14" hasCustomPrompt="1"/>
          </p:nvPr>
        </p:nvSpPr>
        <p:spPr>
          <a:xfrm>
            <a:off x="6202800" y="1710000"/>
            <a:ext cx="5626800" cy="604838"/>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23F8654F-9C23-4A2E-AF1D-7C6743D88CE6}"/>
              </a:ext>
            </a:extLst>
          </p:cNvPr>
          <p:cNvSpPr>
            <a:spLocks noGrp="1"/>
          </p:cNvSpPr>
          <p:nvPr>
            <p:ph sz="quarter" idx="15" hasCustomPrompt="1"/>
          </p:nvPr>
        </p:nvSpPr>
        <p:spPr>
          <a:xfrm>
            <a:off x="6202363" y="2376488"/>
            <a:ext cx="5626800" cy="3343275"/>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D1F22C1D-496B-4E53-BF19-ED9291DCCF94}"/>
              </a:ext>
            </a:extLst>
          </p:cNvPr>
          <p:cNvSpPr>
            <a:spLocks noGrp="1"/>
          </p:cNvSpPr>
          <p:nvPr>
            <p:ph type="body" sz="quarter" idx="16" hasCustomPrompt="1"/>
          </p:nvPr>
        </p:nvSpPr>
        <p:spPr>
          <a:xfrm>
            <a:off x="360363" y="910800"/>
            <a:ext cx="11466512" cy="396000"/>
          </a:xfrm>
        </p:spPr>
        <p:txBody>
          <a:bodyPr/>
          <a:lstStyle>
            <a:lvl1pPr>
              <a:defRPr sz="2200"/>
            </a:lvl1pPr>
            <a:lvl2pPr>
              <a:defRPr sz="2200"/>
            </a:lvl2pPr>
            <a:lvl3pPr>
              <a:defRPr sz="2200"/>
            </a:lvl3pPr>
            <a:lvl4pPr>
              <a:defRPr sz="2200"/>
            </a:lvl4pPr>
            <a:lvl5pPr>
              <a:defRPr sz="2200"/>
            </a:lvl5pPr>
          </a:lstStyle>
          <a:p>
            <a:pPr lvl="0"/>
            <a:r>
              <a:rPr lang="en-US" dirty="0"/>
              <a:t>Click to add subtitle</a:t>
            </a:r>
            <a:endParaRPr lang="en-GB" dirty="0"/>
          </a:p>
        </p:txBody>
      </p:sp>
    </p:spTree>
    <p:extLst>
      <p:ext uri="{BB962C8B-B14F-4D97-AF65-F5344CB8AC3E}">
        <p14:creationId xmlns:p14="http://schemas.microsoft.com/office/powerpoint/2010/main" val="120853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CC06-0E64-440D-9CE8-5164D165186F}"/>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F490BAE0-3503-40B7-97FF-3BBA5C4DD77A}"/>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A542D4FE-2A34-4C36-A765-CE00B9912ADD}"/>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D9E4B3E9-7CA2-4847-B7BD-96957DE30226}"/>
              </a:ext>
            </a:extLst>
          </p:cNvPr>
          <p:cNvSpPr>
            <a:spLocks noGrp="1"/>
          </p:cNvSpPr>
          <p:nvPr>
            <p:ph sz="quarter" idx="12" hasCustomPrompt="1"/>
          </p:nvPr>
        </p:nvSpPr>
        <p:spPr>
          <a:xfrm>
            <a:off x="360362" y="1710000"/>
            <a:ext cx="3672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910D5E0E-637F-4A32-A98F-3FE4ED81219E}"/>
              </a:ext>
            </a:extLst>
          </p:cNvPr>
          <p:cNvSpPr>
            <a:spLocks noGrp="1"/>
          </p:cNvSpPr>
          <p:nvPr>
            <p:ph sz="quarter" idx="13" hasCustomPrompt="1"/>
          </p:nvPr>
        </p:nvSpPr>
        <p:spPr>
          <a:xfrm>
            <a:off x="4257618" y="1710000"/>
            <a:ext cx="3672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A6435609-FC5D-424F-A15C-A0856D1FFFF3}"/>
              </a:ext>
            </a:extLst>
          </p:cNvPr>
          <p:cNvSpPr>
            <a:spLocks noGrp="1"/>
          </p:cNvSpPr>
          <p:nvPr>
            <p:ph sz="quarter" idx="14" hasCustomPrompt="1"/>
          </p:nvPr>
        </p:nvSpPr>
        <p:spPr>
          <a:xfrm>
            <a:off x="8154874" y="1710000"/>
            <a:ext cx="3672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Text Placeholder 11">
            <a:extLst>
              <a:ext uri="{FF2B5EF4-FFF2-40B4-BE49-F238E27FC236}">
                <a16:creationId xmlns:a16="http://schemas.microsoft.com/office/drawing/2014/main" id="{F7582AC7-4667-407B-A5E8-45D6349311AA}"/>
              </a:ext>
            </a:extLst>
          </p:cNvPr>
          <p:cNvSpPr>
            <a:spLocks noGrp="1"/>
          </p:cNvSpPr>
          <p:nvPr>
            <p:ph type="body" sz="quarter" idx="15" hasCustomPrompt="1"/>
          </p:nvPr>
        </p:nvSpPr>
        <p:spPr>
          <a:xfrm>
            <a:off x="360000" y="910800"/>
            <a:ext cx="11466000" cy="396000"/>
          </a:xfrm>
        </p:spPr>
        <p:txBody>
          <a:bodyPr/>
          <a:lstStyle>
            <a:lvl1pPr>
              <a:defRPr sz="2200"/>
            </a:lvl1pPr>
            <a:lvl2pPr>
              <a:defRPr sz="2200"/>
            </a:lvl2pPr>
            <a:lvl3pPr>
              <a:defRPr sz="2200"/>
            </a:lvl3pPr>
            <a:lvl4pPr>
              <a:defRPr sz="2200"/>
            </a:lvl4pPr>
            <a:lvl5pPr>
              <a:defRPr sz="2200"/>
            </a:lvl5pPr>
          </a:lstStyle>
          <a:p>
            <a:pPr lvl="0"/>
            <a:r>
              <a:rPr lang="en-US" dirty="0"/>
              <a:t>Click to add subtitle</a:t>
            </a:r>
            <a:endParaRPr lang="en-GB" dirty="0"/>
          </a:p>
        </p:txBody>
      </p:sp>
    </p:spTree>
    <p:extLst>
      <p:ext uri="{BB962C8B-B14F-4D97-AF65-F5344CB8AC3E}">
        <p14:creationId xmlns:p14="http://schemas.microsoft.com/office/powerpoint/2010/main" val="418301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3 x content +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AEE3-9929-4A79-A968-8D4311BF5D5E}"/>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DDAA155B-CCB9-45EF-83E7-A4F386C3D593}"/>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6E46BAB9-04B4-4317-A1F0-FDDB9A1286EA}"/>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02044888-1B05-4294-ABC2-A93A4A32E0DD}"/>
              </a:ext>
            </a:extLst>
          </p:cNvPr>
          <p:cNvSpPr>
            <a:spLocks noGrp="1"/>
          </p:cNvSpPr>
          <p:nvPr>
            <p:ph type="body" sz="quarter" idx="12" hasCustomPrompt="1"/>
          </p:nvPr>
        </p:nvSpPr>
        <p:spPr>
          <a:xfrm>
            <a:off x="360000" y="1710000"/>
            <a:ext cx="3672000" cy="604800"/>
          </a:xfrm>
        </p:spPr>
        <p:txBody>
          <a:bodyPr/>
          <a:lstStyle>
            <a:lvl1pPr>
              <a:defRPr b="1"/>
            </a:lvl1pPr>
          </a:lstStyle>
          <a:p>
            <a:pPr lvl="0"/>
            <a:r>
              <a:rPr lang="en-US" dirty="0"/>
              <a:t>Click to add text</a:t>
            </a:r>
          </a:p>
        </p:txBody>
      </p:sp>
      <p:sp>
        <p:nvSpPr>
          <p:cNvPr id="8" name="Content Placeholder 7">
            <a:extLst>
              <a:ext uri="{FF2B5EF4-FFF2-40B4-BE49-F238E27FC236}">
                <a16:creationId xmlns:a16="http://schemas.microsoft.com/office/drawing/2014/main" id="{FB8C48F8-FEC0-41E0-BBB9-68EC3003D7D8}"/>
              </a:ext>
            </a:extLst>
          </p:cNvPr>
          <p:cNvSpPr>
            <a:spLocks noGrp="1"/>
          </p:cNvSpPr>
          <p:nvPr>
            <p:ph sz="quarter" idx="13" hasCustomPrompt="1"/>
          </p:nvPr>
        </p:nvSpPr>
        <p:spPr>
          <a:xfrm>
            <a:off x="360363" y="2376000"/>
            <a:ext cx="36720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F59D2917-03D0-4000-AA1D-13CEEB10FBFD}"/>
              </a:ext>
            </a:extLst>
          </p:cNvPr>
          <p:cNvSpPr>
            <a:spLocks noGrp="1"/>
          </p:cNvSpPr>
          <p:nvPr>
            <p:ph type="body" sz="quarter" idx="14" hasCustomPrompt="1"/>
          </p:nvPr>
        </p:nvSpPr>
        <p:spPr>
          <a:xfrm>
            <a:off x="4257437" y="1710000"/>
            <a:ext cx="3672000" cy="604800"/>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DDE23886-2490-491C-8436-F655BBCD8C99}"/>
              </a:ext>
            </a:extLst>
          </p:cNvPr>
          <p:cNvSpPr>
            <a:spLocks noGrp="1"/>
          </p:cNvSpPr>
          <p:nvPr>
            <p:ph sz="quarter" idx="15" hasCustomPrompt="1"/>
          </p:nvPr>
        </p:nvSpPr>
        <p:spPr>
          <a:xfrm>
            <a:off x="4257619" y="2376488"/>
            <a:ext cx="3672000" cy="3343275"/>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51DA3C15-7E9D-4E22-895A-F50878BD332E}"/>
              </a:ext>
            </a:extLst>
          </p:cNvPr>
          <p:cNvSpPr>
            <a:spLocks noGrp="1"/>
          </p:cNvSpPr>
          <p:nvPr>
            <p:ph type="body" sz="quarter" idx="16" hasCustomPrompt="1"/>
          </p:nvPr>
        </p:nvSpPr>
        <p:spPr>
          <a:xfrm>
            <a:off x="8154874" y="1710000"/>
            <a:ext cx="3672000" cy="604838"/>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C41F52C9-6836-4FC9-99EA-1BF6FF01DF3F}"/>
              </a:ext>
            </a:extLst>
          </p:cNvPr>
          <p:cNvSpPr>
            <a:spLocks noGrp="1"/>
          </p:cNvSpPr>
          <p:nvPr>
            <p:ph sz="quarter" idx="17" hasCustomPrompt="1"/>
          </p:nvPr>
        </p:nvSpPr>
        <p:spPr>
          <a:xfrm>
            <a:off x="8154874" y="2376000"/>
            <a:ext cx="36720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3593581B-25F6-45F4-A388-25B91698559B}"/>
              </a:ext>
            </a:extLst>
          </p:cNvPr>
          <p:cNvSpPr>
            <a:spLocks noGrp="1"/>
          </p:cNvSpPr>
          <p:nvPr>
            <p:ph type="body" sz="quarter" idx="18" hasCustomPrompt="1"/>
          </p:nvPr>
        </p:nvSpPr>
        <p:spPr>
          <a:xfrm>
            <a:off x="360000" y="910800"/>
            <a:ext cx="11466000" cy="396000"/>
          </a:xfrm>
        </p:spPr>
        <p:txBody>
          <a:bodyPr/>
          <a:lstStyle>
            <a:lvl1pPr>
              <a:defRPr sz="2200"/>
            </a:lvl1pPr>
          </a:lstStyle>
          <a:p>
            <a:pPr lvl="0"/>
            <a:r>
              <a:rPr lang="en-US" dirty="0"/>
              <a:t>Click to add subtitle</a:t>
            </a:r>
            <a:endParaRPr lang="en-GB" dirty="0"/>
          </a:p>
        </p:txBody>
      </p:sp>
    </p:spTree>
    <p:extLst>
      <p:ext uri="{BB962C8B-B14F-4D97-AF65-F5344CB8AC3E}">
        <p14:creationId xmlns:p14="http://schemas.microsoft.com/office/powerpoint/2010/main" val="166183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4 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880B-B2A1-4343-8F1B-D11FAEA2A2C5}"/>
              </a:ext>
            </a:extLst>
          </p:cNvPr>
          <p:cNvSpPr>
            <a:spLocks noGrp="1"/>
          </p:cNvSpPr>
          <p:nvPr>
            <p:ph type="title" hasCustomPrompt="1"/>
          </p:nvPr>
        </p:nvSpPr>
        <p:spPr>
          <a:xfrm>
            <a:off x="359999" y="430718"/>
            <a:ext cx="11466875" cy="403200"/>
          </a:xfrm>
        </p:spPr>
        <p:txBody>
          <a:body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C41184D5-78E0-4646-8F38-C52C718FFF6F}"/>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09802832-2B66-4562-9C71-D7D1507397C2}"/>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AEF49FA9-6D89-44C4-B6C9-EA8D7FB75632}"/>
              </a:ext>
            </a:extLst>
          </p:cNvPr>
          <p:cNvSpPr>
            <a:spLocks noGrp="1"/>
          </p:cNvSpPr>
          <p:nvPr>
            <p:ph sz="quarter" idx="12" hasCustomPrompt="1"/>
          </p:nvPr>
        </p:nvSpPr>
        <p:spPr>
          <a:xfrm>
            <a:off x="360362"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BAD1D924-231B-4C18-8E90-2DFF9C04EF04}"/>
              </a:ext>
            </a:extLst>
          </p:cNvPr>
          <p:cNvSpPr>
            <a:spLocks noGrp="1"/>
          </p:cNvSpPr>
          <p:nvPr>
            <p:ph sz="quarter" idx="13" hasCustomPrompt="1"/>
          </p:nvPr>
        </p:nvSpPr>
        <p:spPr>
          <a:xfrm>
            <a:off x="3272933"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9EF0024D-3708-4302-8C69-256AD7593873}"/>
              </a:ext>
            </a:extLst>
          </p:cNvPr>
          <p:cNvSpPr>
            <a:spLocks noGrp="1"/>
          </p:cNvSpPr>
          <p:nvPr>
            <p:ph sz="quarter" idx="14" hasCustomPrompt="1"/>
          </p:nvPr>
        </p:nvSpPr>
        <p:spPr>
          <a:xfrm>
            <a:off x="6185504"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1">
            <a:extLst>
              <a:ext uri="{FF2B5EF4-FFF2-40B4-BE49-F238E27FC236}">
                <a16:creationId xmlns:a16="http://schemas.microsoft.com/office/drawing/2014/main" id="{E3415997-1B6E-4BEC-B682-F9280D0D5E3E}"/>
              </a:ext>
            </a:extLst>
          </p:cNvPr>
          <p:cNvSpPr>
            <a:spLocks noGrp="1"/>
          </p:cNvSpPr>
          <p:nvPr>
            <p:ph sz="quarter" idx="15" hasCustomPrompt="1"/>
          </p:nvPr>
        </p:nvSpPr>
        <p:spPr>
          <a:xfrm>
            <a:off x="9098074"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A97B1331-D3E0-4904-82E5-02B601057EBC}"/>
              </a:ext>
            </a:extLst>
          </p:cNvPr>
          <p:cNvSpPr>
            <a:spLocks noGrp="1"/>
          </p:cNvSpPr>
          <p:nvPr>
            <p:ph type="body" sz="quarter" idx="16" hasCustomPrompt="1"/>
          </p:nvPr>
        </p:nvSpPr>
        <p:spPr>
          <a:xfrm>
            <a:off x="360000" y="910800"/>
            <a:ext cx="11466000" cy="396000"/>
          </a:xfrm>
        </p:spPr>
        <p:txBody>
          <a:bodyPr/>
          <a:lstStyle>
            <a:lvl1pPr>
              <a:defRPr sz="2200"/>
            </a:lvl1pPr>
          </a:lstStyle>
          <a:p>
            <a:pPr lvl="0"/>
            <a:r>
              <a:rPr lang="en-US" dirty="0"/>
              <a:t>Click to add subtitle</a:t>
            </a:r>
            <a:endParaRPr lang="en-GB" dirty="0"/>
          </a:p>
        </p:txBody>
      </p:sp>
    </p:spTree>
    <p:extLst>
      <p:ext uri="{BB962C8B-B14F-4D97-AF65-F5344CB8AC3E}">
        <p14:creationId xmlns:p14="http://schemas.microsoft.com/office/powerpoint/2010/main" val="401638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x content +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C45C-9BBB-4B14-BC71-8D9593AF9252}"/>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DCA3869-0626-4D7E-A07F-ED2B248D284C}"/>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F29845BF-B227-4307-81B9-E7C8FC57CD26}"/>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C1A4FC7E-D91D-407A-BFBE-F405D6BBEA67}"/>
              </a:ext>
            </a:extLst>
          </p:cNvPr>
          <p:cNvSpPr>
            <a:spLocks noGrp="1"/>
          </p:cNvSpPr>
          <p:nvPr>
            <p:ph type="body" sz="quarter" idx="12" hasCustomPrompt="1"/>
          </p:nvPr>
        </p:nvSpPr>
        <p:spPr>
          <a:xfrm>
            <a:off x="360000" y="1710000"/>
            <a:ext cx="27288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129916EF-EC2F-4137-B182-AA5508918E8F}"/>
              </a:ext>
            </a:extLst>
          </p:cNvPr>
          <p:cNvSpPr>
            <a:spLocks noGrp="1"/>
          </p:cNvSpPr>
          <p:nvPr>
            <p:ph sz="quarter" idx="13" hasCustomPrompt="1"/>
          </p:nvPr>
        </p:nvSpPr>
        <p:spPr>
          <a:xfrm>
            <a:off x="360000" y="2376000"/>
            <a:ext cx="2728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6D9A3CD5-4B7B-41AC-BFD5-7AA2D853D03E}"/>
              </a:ext>
            </a:extLst>
          </p:cNvPr>
          <p:cNvSpPr>
            <a:spLocks noGrp="1"/>
          </p:cNvSpPr>
          <p:nvPr>
            <p:ph type="body" sz="quarter" idx="14" hasCustomPrompt="1"/>
          </p:nvPr>
        </p:nvSpPr>
        <p:spPr>
          <a:xfrm>
            <a:off x="3272691" y="1710000"/>
            <a:ext cx="2728800" cy="604838"/>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35F727AD-E63B-412E-B986-D86DFE5EED29}"/>
              </a:ext>
            </a:extLst>
          </p:cNvPr>
          <p:cNvSpPr>
            <a:spLocks noGrp="1"/>
          </p:cNvSpPr>
          <p:nvPr>
            <p:ph sz="quarter" idx="15" hasCustomPrompt="1"/>
          </p:nvPr>
        </p:nvSpPr>
        <p:spPr>
          <a:xfrm>
            <a:off x="3272691" y="2376488"/>
            <a:ext cx="2728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8CEE6CD4-960B-4926-8A35-E8FF363F8723}"/>
              </a:ext>
            </a:extLst>
          </p:cNvPr>
          <p:cNvSpPr>
            <a:spLocks noGrp="1"/>
          </p:cNvSpPr>
          <p:nvPr>
            <p:ph type="body" sz="quarter" idx="16" hasCustomPrompt="1"/>
          </p:nvPr>
        </p:nvSpPr>
        <p:spPr>
          <a:xfrm>
            <a:off x="6185382" y="1710000"/>
            <a:ext cx="2728800" cy="604800"/>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E544BF1C-E9EC-43D2-A239-79E43B7C24CD}"/>
              </a:ext>
            </a:extLst>
          </p:cNvPr>
          <p:cNvSpPr>
            <a:spLocks noGrp="1"/>
          </p:cNvSpPr>
          <p:nvPr>
            <p:ph sz="quarter" idx="17" hasCustomPrompt="1"/>
          </p:nvPr>
        </p:nvSpPr>
        <p:spPr>
          <a:xfrm>
            <a:off x="6185382" y="2376000"/>
            <a:ext cx="2728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A27027DC-FD56-4CD6-8B38-7C623A97D1C4}"/>
              </a:ext>
            </a:extLst>
          </p:cNvPr>
          <p:cNvSpPr>
            <a:spLocks noGrp="1"/>
          </p:cNvSpPr>
          <p:nvPr>
            <p:ph type="body" sz="quarter" idx="18" hasCustomPrompt="1"/>
          </p:nvPr>
        </p:nvSpPr>
        <p:spPr>
          <a:xfrm>
            <a:off x="9098074" y="1710000"/>
            <a:ext cx="2728800" cy="604800"/>
          </a:xfrm>
        </p:spPr>
        <p:txBody>
          <a:bodyPr/>
          <a:lstStyle>
            <a:lvl1pPr>
              <a:defRPr b="1"/>
            </a:lvl1pPr>
          </a:lstStyle>
          <a:p>
            <a:pPr lvl="0"/>
            <a:r>
              <a:rPr lang="en-US" dirty="0"/>
              <a:t>Click to add text</a:t>
            </a:r>
            <a:endParaRPr lang="en-GB" dirty="0"/>
          </a:p>
        </p:txBody>
      </p:sp>
      <p:sp>
        <p:nvSpPr>
          <p:cNvPr id="20" name="Content Placeholder 19">
            <a:extLst>
              <a:ext uri="{FF2B5EF4-FFF2-40B4-BE49-F238E27FC236}">
                <a16:creationId xmlns:a16="http://schemas.microsoft.com/office/drawing/2014/main" id="{5513656D-7804-45C7-9561-4FFDBE1F523B}"/>
              </a:ext>
            </a:extLst>
          </p:cNvPr>
          <p:cNvSpPr>
            <a:spLocks noGrp="1"/>
          </p:cNvSpPr>
          <p:nvPr>
            <p:ph sz="quarter" idx="19" hasCustomPrompt="1"/>
          </p:nvPr>
        </p:nvSpPr>
        <p:spPr>
          <a:xfrm>
            <a:off x="9098074" y="2376488"/>
            <a:ext cx="2728800" cy="3343275"/>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1">
            <a:extLst>
              <a:ext uri="{FF2B5EF4-FFF2-40B4-BE49-F238E27FC236}">
                <a16:creationId xmlns:a16="http://schemas.microsoft.com/office/drawing/2014/main" id="{5AA444E5-6DCB-4387-82D7-374FBA34E3ED}"/>
              </a:ext>
            </a:extLst>
          </p:cNvPr>
          <p:cNvSpPr>
            <a:spLocks noGrp="1"/>
          </p:cNvSpPr>
          <p:nvPr>
            <p:ph type="body" sz="quarter" idx="20" hasCustomPrompt="1"/>
          </p:nvPr>
        </p:nvSpPr>
        <p:spPr>
          <a:xfrm>
            <a:off x="360363" y="910800"/>
            <a:ext cx="11466512" cy="396000"/>
          </a:xfrm>
        </p:spPr>
        <p:txBody>
          <a:bodyPr/>
          <a:lstStyle>
            <a:lvl1pPr>
              <a:defRPr sz="2200"/>
            </a:lvl1pPr>
            <a:lvl2pPr>
              <a:defRPr sz="2200"/>
            </a:lvl2pPr>
            <a:lvl3pPr>
              <a:defRPr sz="2200"/>
            </a:lvl3pPr>
            <a:lvl4pPr>
              <a:defRPr sz="2200"/>
            </a:lvl4pPr>
            <a:lvl5pPr>
              <a:defRPr sz="2200"/>
            </a:lvl5pPr>
          </a:lstStyle>
          <a:p>
            <a:pPr lvl="0"/>
            <a:r>
              <a:rPr lang="en-US" dirty="0"/>
              <a:t>Click to add subtitle</a:t>
            </a:r>
            <a:endParaRPr lang="en-GB" dirty="0"/>
          </a:p>
        </p:txBody>
      </p:sp>
    </p:spTree>
    <p:extLst>
      <p:ext uri="{BB962C8B-B14F-4D97-AF65-F5344CB8AC3E}">
        <p14:creationId xmlns:p14="http://schemas.microsoft.com/office/powerpoint/2010/main" val="278848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5 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ED13-8109-40D7-B85E-48D72364D6E5}"/>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5A60EB60-D174-4782-B63F-DCF2657E1B13}"/>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E54526FD-FB6E-4148-89B3-7D266E27BD8F}"/>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AC5E99A7-B8B8-4860-8872-63A20BC4983E}"/>
              </a:ext>
            </a:extLst>
          </p:cNvPr>
          <p:cNvSpPr>
            <a:spLocks noGrp="1"/>
          </p:cNvSpPr>
          <p:nvPr>
            <p:ph sz="quarter" idx="12" hasCustomPrompt="1"/>
          </p:nvPr>
        </p:nvSpPr>
        <p:spPr>
          <a:xfrm>
            <a:off x="360363"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7136CF45-35B9-4F30-93CE-11D7DC6AE4AB}"/>
              </a:ext>
            </a:extLst>
          </p:cNvPr>
          <p:cNvSpPr>
            <a:spLocks noGrp="1"/>
          </p:cNvSpPr>
          <p:nvPr>
            <p:ph sz="quarter" idx="13" hasCustomPrompt="1"/>
          </p:nvPr>
        </p:nvSpPr>
        <p:spPr>
          <a:xfrm>
            <a:off x="2689691"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A190C909-262D-4930-924B-8C4285CF8554}"/>
              </a:ext>
            </a:extLst>
          </p:cNvPr>
          <p:cNvSpPr>
            <a:spLocks noGrp="1"/>
          </p:cNvSpPr>
          <p:nvPr>
            <p:ph sz="quarter" idx="14" hasCustomPrompt="1"/>
          </p:nvPr>
        </p:nvSpPr>
        <p:spPr>
          <a:xfrm>
            <a:off x="5019019"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1">
            <a:extLst>
              <a:ext uri="{FF2B5EF4-FFF2-40B4-BE49-F238E27FC236}">
                <a16:creationId xmlns:a16="http://schemas.microsoft.com/office/drawing/2014/main" id="{C18864E4-1D92-4544-8F52-1155810D7924}"/>
              </a:ext>
            </a:extLst>
          </p:cNvPr>
          <p:cNvSpPr>
            <a:spLocks noGrp="1"/>
          </p:cNvSpPr>
          <p:nvPr>
            <p:ph sz="quarter" idx="15" hasCustomPrompt="1"/>
          </p:nvPr>
        </p:nvSpPr>
        <p:spPr>
          <a:xfrm>
            <a:off x="7348347"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13">
            <a:extLst>
              <a:ext uri="{FF2B5EF4-FFF2-40B4-BE49-F238E27FC236}">
                <a16:creationId xmlns:a16="http://schemas.microsoft.com/office/drawing/2014/main" id="{E68E0E68-5345-4D62-8D07-AE58AE330678}"/>
              </a:ext>
            </a:extLst>
          </p:cNvPr>
          <p:cNvSpPr>
            <a:spLocks noGrp="1"/>
          </p:cNvSpPr>
          <p:nvPr>
            <p:ph sz="quarter" idx="16" hasCustomPrompt="1"/>
          </p:nvPr>
        </p:nvSpPr>
        <p:spPr>
          <a:xfrm>
            <a:off x="9677674"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Text Placeholder 15">
            <a:extLst>
              <a:ext uri="{FF2B5EF4-FFF2-40B4-BE49-F238E27FC236}">
                <a16:creationId xmlns:a16="http://schemas.microsoft.com/office/drawing/2014/main" id="{3E23F4F6-B0E8-4724-933C-35F21A7E4235}"/>
              </a:ext>
            </a:extLst>
          </p:cNvPr>
          <p:cNvSpPr>
            <a:spLocks noGrp="1"/>
          </p:cNvSpPr>
          <p:nvPr>
            <p:ph type="body" sz="quarter" idx="17" hasCustomPrompt="1"/>
          </p:nvPr>
        </p:nvSpPr>
        <p:spPr>
          <a:xfrm>
            <a:off x="360874" y="910800"/>
            <a:ext cx="11466000" cy="396000"/>
          </a:xfrm>
        </p:spPr>
        <p:txBody>
          <a:bodyPr/>
          <a:lstStyle>
            <a:lvl1pPr>
              <a:defRPr sz="2200"/>
            </a:lvl1pPr>
            <a:lvl2pPr>
              <a:defRPr sz="2200"/>
            </a:lvl2pPr>
            <a:lvl3pPr>
              <a:defRPr sz="2200"/>
            </a:lvl3pPr>
            <a:lvl4pPr>
              <a:defRPr sz="2200"/>
            </a:lvl4pPr>
            <a:lvl5pPr>
              <a:defRPr sz="2200"/>
            </a:lvl5pPr>
          </a:lstStyle>
          <a:p>
            <a:pPr lvl="0"/>
            <a:r>
              <a:rPr lang="en-US" dirty="0"/>
              <a:t>Click to add subtitle</a:t>
            </a:r>
            <a:endParaRPr lang="en-GB" dirty="0"/>
          </a:p>
        </p:txBody>
      </p:sp>
    </p:spTree>
    <p:extLst>
      <p:ext uri="{BB962C8B-B14F-4D97-AF65-F5344CB8AC3E}">
        <p14:creationId xmlns:p14="http://schemas.microsoft.com/office/powerpoint/2010/main" val="105574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5 x content +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C433-9252-44D6-8AA4-495DB59340DB}"/>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A76AA46E-1017-4823-B4EC-B35766CE6763}"/>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01E1B86A-68D0-4D2D-A5CB-00F231C8BC28}"/>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634B8469-FF2E-4467-8E43-A49A3388A2F3}"/>
              </a:ext>
            </a:extLst>
          </p:cNvPr>
          <p:cNvSpPr>
            <a:spLocks noGrp="1"/>
          </p:cNvSpPr>
          <p:nvPr>
            <p:ph type="body" sz="quarter" idx="12" hasCustomPrompt="1"/>
          </p:nvPr>
        </p:nvSpPr>
        <p:spPr>
          <a:xfrm>
            <a:off x="360363" y="1710000"/>
            <a:ext cx="21492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6F0DDC14-9B67-4FE8-BC58-A70501A5344F}"/>
              </a:ext>
            </a:extLst>
          </p:cNvPr>
          <p:cNvSpPr>
            <a:spLocks noGrp="1"/>
          </p:cNvSpPr>
          <p:nvPr>
            <p:ph sz="quarter" idx="13" hasCustomPrompt="1"/>
          </p:nvPr>
        </p:nvSpPr>
        <p:spPr>
          <a:xfrm>
            <a:off x="360000"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A007D028-2ECB-46AF-8517-CCF9C089D819}"/>
              </a:ext>
            </a:extLst>
          </p:cNvPr>
          <p:cNvSpPr>
            <a:spLocks noGrp="1"/>
          </p:cNvSpPr>
          <p:nvPr>
            <p:ph type="body" sz="quarter" idx="14" hasCustomPrompt="1"/>
          </p:nvPr>
        </p:nvSpPr>
        <p:spPr>
          <a:xfrm>
            <a:off x="2689691" y="1710000"/>
            <a:ext cx="2149200" cy="604800"/>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2F1DDE75-E486-4A48-BDBB-2C2A5B5E64D3}"/>
              </a:ext>
            </a:extLst>
          </p:cNvPr>
          <p:cNvSpPr>
            <a:spLocks noGrp="1"/>
          </p:cNvSpPr>
          <p:nvPr>
            <p:ph sz="quarter" idx="15" hasCustomPrompt="1"/>
          </p:nvPr>
        </p:nvSpPr>
        <p:spPr>
          <a:xfrm>
            <a:off x="2689419"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87A506B6-1DA9-4CD7-9F56-C6BF2FDC187B}"/>
              </a:ext>
            </a:extLst>
          </p:cNvPr>
          <p:cNvSpPr>
            <a:spLocks noGrp="1"/>
          </p:cNvSpPr>
          <p:nvPr>
            <p:ph type="body" sz="quarter" idx="16" hasCustomPrompt="1"/>
          </p:nvPr>
        </p:nvSpPr>
        <p:spPr>
          <a:xfrm>
            <a:off x="5019019" y="1710000"/>
            <a:ext cx="2149200" cy="604800"/>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3F41FFAE-2857-4B94-916D-0210AE0A1766}"/>
              </a:ext>
            </a:extLst>
          </p:cNvPr>
          <p:cNvSpPr>
            <a:spLocks noGrp="1"/>
          </p:cNvSpPr>
          <p:nvPr>
            <p:ph sz="quarter" idx="17" hasCustomPrompt="1"/>
          </p:nvPr>
        </p:nvSpPr>
        <p:spPr>
          <a:xfrm>
            <a:off x="5018838"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8C34C508-C3AF-422F-B1C7-A38F34513AB7}"/>
              </a:ext>
            </a:extLst>
          </p:cNvPr>
          <p:cNvSpPr>
            <a:spLocks noGrp="1"/>
          </p:cNvSpPr>
          <p:nvPr>
            <p:ph type="body" sz="quarter" idx="18" hasCustomPrompt="1"/>
          </p:nvPr>
        </p:nvSpPr>
        <p:spPr>
          <a:xfrm>
            <a:off x="7348347" y="1710000"/>
            <a:ext cx="2149200" cy="604800"/>
          </a:xfrm>
        </p:spPr>
        <p:txBody>
          <a:bodyPr/>
          <a:lstStyle>
            <a:lvl1pPr>
              <a:defRPr b="1"/>
            </a:lvl1pPr>
          </a:lstStyle>
          <a:p>
            <a:pPr lvl="0"/>
            <a:r>
              <a:rPr lang="en-US" dirty="0"/>
              <a:t>Click to add text</a:t>
            </a:r>
            <a:endParaRPr lang="en-GB" dirty="0"/>
          </a:p>
        </p:txBody>
      </p:sp>
      <p:sp>
        <p:nvSpPr>
          <p:cNvPr id="20" name="Content Placeholder 19">
            <a:extLst>
              <a:ext uri="{FF2B5EF4-FFF2-40B4-BE49-F238E27FC236}">
                <a16:creationId xmlns:a16="http://schemas.microsoft.com/office/drawing/2014/main" id="{0D9455C4-8047-4B5B-B5BC-4A0379405BC2}"/>
              </a:ext>
            </a:extLst>
          </p:cNvPr>
          <p:cNvSpPr>
            <a:spLocks noGrp="1"/>
          </p:cNvSpPr>
          <p:nvPr>
            <p:ph sz="quarter" idx="19" hasCustomPrompt="1"/>
          </p:nvPr>
        </p:nvSpPr>
        <p:spPr>
          <a:xfrm>
            <a:off x="7348257" y="2376488"/>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1">
            <a:extLst>
              <a:ext uri="{FF2B5EF4-FFF2-40B4-BE49-F238E27FC236}">
                <a16:creationId xmlns:a16="http://schemas.microsoft.com/office/drawing/2014/main" id="{5AEAC907-A41C-4782-BCD8-2B8C0ADD422D}"/>
              </a:ext>
            </a:extLst>
          </p:cNvPr>
          <p:cNvSpPr>
            <a:spLocks noGrp="1"/>
          </p:cNvSpPr>
          <p:nvPr>
            <p:ph type="body" sz="quarter" idx="20" hasCustomPrompt="1"/>
          </p:nvPr>
        </p:nvSpPr>
        <p:spPr>
          <a:xfrm>
            <a:off x="9677674" y="1710000"/>
            <a:ext cx="2149200" cy="604800"/>
          </a:xfrm>
        </p:spPr>
        <p:txBody>
          <a:bodyPr/>
          <a:lstStyle>
            <a:lvl1pPr>
              <a:defRPr b="1"/>
            </a:lvl1pPr>
          </a:lstStyle>
          <a:p>
            <a:pPr lvl="0"/>
            <a:r>
              <a:rPr lang="en-US" dirty="0"/>
              <a:t>Click to add text</a:t>
            </a:r>
            <a:endParaRPr lang="en-GB" dirty="0"/>
          </a:p>
        </p:txBody>
      </p:sp>
      <p:sp>
        <p:nvSpPr>
          <p:cNvPr id="24" name="Content Placeholder 23">
            <a:extLst>
              <a:ext uri="{FF2B5EF4-FFF2-40B4-BE49-F238E27FC236}">
                <a16:creationId xmlns:a16="http://schemas.microsoft.com/office/drawing/2014/main" id="{056BBA8E-FD61-47C5-A779-B66918B4D327}"/>
              </a:ext>
            </a:extLst>
          </p:cNvPr>
          <p:cNvSpPr>
            <a:spLocks noGrp="1"/>
          </p:cNvSpPr>
          <p:nvPr>
            <p:ph sz="quarter" idx="21" hasCustomPrompt="1"/>
          </p:nvPr>
        </p:nvSpPr>
        <p:spPr>
          <a:xfrm>
            <a:off x="9677674"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6" name="Text Placeholder 25">
            <a:extLst>
              <a:ext uri="{FF2B5EF4-FFF2-40B4-BE49-F238E27FC236}">
                <a16:creationId xmlns:a16="http://schemas.microsoft.com/office/drawing/2014/main" id="{48EED4C4-55A2-440F-BFEB-B054C51690A5}"/>
              </a:ext>
            </a:extLst>
          </p:cNvPr>
          <p:cNvSpPr>
            <a:spLocks noGrp="1"/>
          </p:cNvSpPr>
          <p:nvPr>
            <p:ph type="body" sz="quarter" idx="22" hasCustomPrompt="1"/>
          </p:nvPr>
        </p:nvSpPr>
        <p:spPr>
          <a:xfrm>
            <a:off x="360000" y="910800"/>
            <a:ext cx="11466000" cy="396000"/>
          </a:xfrm>
        </p:spPr>
        <p:txBody>
          <a:bodyPr/>
          <a:lstStyle>
            <a:lvl1pPr>
              <a:spcBef>
                <a:spcPts val="600"/>
              </a:spcBef>
              <a:defRPr sz="2200"/>
            </a:lvl1pPr>
          </a:lstStyle>
          <a:p>
            <a:pPr lvl="0"/>
            <a:r>
              <a:rPr lang="en-US" dirty="0"/>
              <a:t>Click to add subtitle</a:t>
            </a:r>
            <a:endParaRPr lang="en-GB" dirty="0"/>
          </a:p>
        </p:txBody>
      </p:sp>
    </p:spTree>
    <p:extLst>
      <p:ext uri="{BB962C8B-B14F-4D97-AF65-F5344CB8AC3E}">
        <p14:creationId xmlns:p14="http://schemas.microsoft.com/office/powerpoint/2010/main" val="425416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6 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F353-7CBB-4EBB-BB48-0DDB45E9B8E5}"/>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055794D1-DF29-4B89-9359-EE65C8A56AFE}"/>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5C772A83-22C7-42BE-87D1-B99FEC13505C}"/>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127B7932-7D06-4E7E-AF70-44D39F481C0B}"/>
              </a:ext>
            </a:extLst>
          </p:cNvPr>
          <p:cNvSpPr>
            <a:spLocks noGrp="1"/>
          </p:cNvSpPr>
          <p:nvPr>
            <p:ph sz="quarter" idx="12" hasCustomPrompt="1"/>
          </p:nvPr>
        </p:nvSpPr>
        <p:spPr>
          <a:xfrm>
            <a:off x="36000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2FB353AB-4D08-4BBD-91C2-E6A30A5F493F}"/>
              </a:ext>
            </a:extLst>
          </p:cNvPr>
          <p:cNvSpPr>
            <a:spLocks noGrp="1"/>
          </p:cNvSpPr>
          <p:nvPr>
            <p:ph sz="quarter" idx="13" hasCustomPrompt="1"/>
          </p:nvPr>
        </p:nvSpPr>
        <p:spPr>
          <a:xfrm>
            <a:off x="230112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F4A6B5AF-EB3C-46C5-B212-27204822781C}"/>
              </a:ext>
            </a:extLst>
          </p:cNvPr>
          <p:cNvSpPr>
            <a:spLocks noGrp="1"/>
          </p:cNvSpPr>
          <p:nvPr>
            <p:ph sz="quarter" idx="14" hasCustomPrompt="1"/>
          </p:nvPr>
        </p:nvSpPr>
        <p:spPr>
          <a:xfrm>
            <a:off x="424224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1">
            <a:extLst>
              <a:ext uri="{FF2B5EF4-FFF2-40B4-BE49-F238E27FC236}">
                <a16:creationId xmlns:a16="http://schemas.microsoft.com/office/drawing/2014/main" id="{5800475F-DBE2-47A0-89B9-1175EDD8427E}"/>
              </a:ext>
            </a:extLst>
          </p:cNvPr>
          <p:cNvSpPr>
            <a:spLocks noGrp="1"/>
          </p:cNvSpPr>
          <p:nvPr>
            <p:ph sz="quarter" idx="15" hasCustomPrompt="1"/>
          </p:nvPr>
        </p:nvSpPr>
        <p:spPr>
          <a:xfrm>
            <a:off x="618336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13">
            <a:extLst>
              <a:ext uri="{FF2B5EF4-FFF2-40B4-BE49-F238E27FC236}">
                <a16:creationId xmlns:a16="http://schemas.microsoft.com/office/drawing/2014/main" id="{0B5CE08A-01D2-488B-843A-CA3415AB7320}"/>
              </a:ext>
            </a:extLst>
          </p:cNvPr>
          <p:cNvSpPr>
            <a:spLocks noGrp="1"/>
          </p:cNvSpPr>
          <p:nvPr>
            <p:ph sz="quarter" idx="16" hasCustomPrompt="1"/>
          </p:nvPr>
        </p:nvSpPr>
        <p:spPr>
          <a:xfrm>
            <a:off x="812448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15">
            <a:extLst>
              <a:ext uri="{FF2B5EF4-FFF2-40B4-BE49-F238E27FC236}">
                <a16:creationId xmlns:a16="http://schemas.microsoft.com/office/drawing/2014/main" id="{39BAB9BC-6F39-4494-87B4-04D45B7607BE}"/>
              </a:ext>
            </a:extLst>
          </p:cNvPr>
          <p:cNvSpPr>
            <a:spLocks noGrp="1"/>
          </p:cNvSpPr>
          <p:nvPr>
            <p:ph sz="quarter" idx="17" hasCustomPrompt="1"/>
          </p:nvPr>
        </p:nvSpPr>
        <p:spPr>
          <a:xfrm>
            <a:off x="1006560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569F7FED-54BA-4C56-83A5-FA8601194047}"/>
              </a:ext>
            </a:extLst>
          </p:cNvPr>
          <p:cNvSpPr>
            <a:spLocks noGrp="1"/>
          </p:cNvSpPr>
          <p:nvPr>
            <p:ph type="body" sz="quarter" idx="18" hasCustomPrompt="1"/>
          </p:nvPr>
        </p:nvSpPr>
        <p:spPr>
          <a:xfrm>
            <a:off x="360000" y="910800"/>
            <a:ext cx="11466000" cy="396000"/>
          </a:xfrm>
        </p:spPr>
        <p:txBody>
          <a:bodyPr/>
          <a:lstStyle>
            <a:lvl1pPr>
              <a:spcBef>
                <a:spcPts val="600"/>
              </a:spcBef>
              <a:defRPr sz="2200"/>
            </a:lvl1pPr>
            <a:lvl2pPr>
              <a:defRPr sz="2200"/>
            </a:lvl2pPr>
            <a:lvl3pPr>
              <a:defRPr sz="2200"/>
            </a:lvl3pPr>
            <a:lvl4pPr>
              <a:defRPr sz="2200"/>
            </a:lvl4pPr>
            <a:lvl5pPr>
              <a:defRPr sz="2200"/>
            </a:lvl5pPr>
          </a:lstStyle>
          <a:p>
            <a:pPr lvl="0"/>
            <a:r>
              <a:rPr lang="en-US" dirty="0"/>
              <a:t>Click to add subtitle</a:t>
            </a:r>
            <a:endParaRPr lang="en-GB" dirty="0"/>
          </a:p>
        </p:txBody>
      </p:sp>
    </p:spTree>
    <p:extLst>
      <p:ext uri="{BB962C8B-B14F-4D97-AF65-F5344CB8AC3E}">
        <p14:creationId xmlns:p14="http://schemas.microsoft.com/office/powerpoint/2010/main" val="288008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6 x content + 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6FA1-AACD-4AC6-8977-227A1E8204A7}"/>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9E9A02C0-437A-4731-B690-16D1AFCAA82F}"/>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B7CC7B4E-73B3-4F33-A7FC-00F64BC9BBCD}"/>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570764FD-7DA2-4FE5-A31B-6691075F4688}"/>
              </a:ext>
            </a:extLst>
          </p:cNvPr>
          <p:cNvSpPr>
            <a:spLocks noGrp="1"/>
          </p:cNvSpPr>
          <p:nvPr>
            <p:ph type="body" sz="quarter" idx="12" hasCustomPrompt="1"/>
          </p:nvPr>
        </p:nvSpPr>
        <p:spPr>
          <a:xfrm>
            <a:off x="360000" y="1708149"/>
            <a:ext cx="17604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CBC0C4CA-E13F-460B-A188-81482902B701}"/>
              </a:ext>
            </a:extLst>
          </p:cNvPr>
          <p:cNvSpPr>
            <a:spLocks noGrp="1"/>
          </p:cNvSpPr>
          <p:nvPr>
            <p:ph sz="quarter" idx="13" hasCustomPrompt="1"/>
          </p:nvPr>
        </p:nvSpPr>
        <p:spPr>
          <a:xfrm>
            <a:off x="36000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E105AA54-6669-4974-B1E8-3E58001D876E}"/>
              </a:ext>
            </a:extLst>
          </p:cNvPr>
          <p:cNvSpPr>
            <a:spLocks noGrp="1"/>
          </p:cNvSpPr>
          <p:nvPr>
            <p:ph type="body" sz="quarter" idx="14" hasCustomPrompt="1"/>
          </p:nvPr>
        </p:nvSpPr>
        <p:spPr>
          <a:xfrm>
            <a:off x="2301120" y="1708149"/>
            <a:ext cx="1760400" cy="604800"/>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D2A0DDBF-A8B7-4F77-B8D5-E6CF8FB015AE}"/>
              </a:ext>
            </a:extLst>
          </p:cNvPr>
          <p:cNvSpPr>
            <a:spLocks noGrp="1"/>
          </p:cNvSpPr>
          <p:nvPr>
            <p:ph sz="quarter" idx="15" hasCustomPrompt="1"/>
          </p:nvPr>
        </p:nvSpPr>
        <p:spPr>
          <a:xfrm>
            <a:off x="230112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E793D7A9-75C8-4028-9CA8-F07E93F82E4E}"/>
              </a:ext>
            </a:extLst>
          </p:cNvPr>
          <p:cNvSpPr>
            <a:spLocks noGrp="1"/>
          </p:cNvSpPr>
          <p:nvPr>
            <p:ph type="body" sz="quarter" idx="16" hasCustomPrompt="1"/>
          </p:nvPr>
        </p:nvSpPr>
        <p:spPr>
          <a:xfrm>
            <a:off x="4242240" y="1708150"/>
            <a:ext cx="1760400" cy="604800"/>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9B5E2A26-6C2A-419D-B4DC-291BA85B0C8A}"/>
              </a:ext>
            </a:extLst>
          </p:cNvPr>
          <p:cNvSpPr>
            <a:spLocks noGrp="1"/>
          </p:cNvSpPr>
          <p:nvPr>
            <p:ph sz="quarter" idx="17" hasCustomPrompt="1"/>
          </p:nvPr>
        </p:nvSpPr>
        <p:spPr>
          <a:xfrm>
            <a:off x="424224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3DE92C5F-EFFE-48BF-93E1-CC78EFCD2947}"/>
              </a:ext>
            </a:extLst>
          </p:cNvPr>
          <p:cNvSpPr>
            <a:spLocks noGrp="1"/>
          </p:cNvSpPr>
          <p:nvPr>
            <p:ph type="body" sz="quarter" idx="18" hasCustomPrompt="1"/>
          </p:nvPr>
        </p:nvSpPr>
        <p:spPr>
          <a:xfrm>
            <a:off x="6183360" y="1708149"/>
            <a:ext cx="1760400" cy="604800"/>
          </a:xfrm>
        </p:spPr>
        <p:txBody>
          <a:bodyPr/>
          <a:lstStyle>
            <a:lvl1pPr>
              <a:defRPr b="1"/>
            </a:lvl1pPr>
          </a:lstStyle>
          <a:p>
            <a:pPr lvl="0"/>
            <a:r>
              <a:rPr lang="en-US" dirty="0"/>
              <a:t>Click to add text</a:t>
            </a:r>
            <a:endParaRPr lang="en-GB" dirty="0"/>
          </a:p>
        </p:txBody>
      </p:sp>
      <p:sp>
        <p:nvSpPr>
          <p:cNvPr id="20" name="Content Placeholder 19">
            <a:extLst>
              <a:ext uri="{FF2B5EF4-FFF2-40B4-BE49-F238E27FC236}">
                <a16:creationId xmlns:a16="http://schemas.microsoft.com/office/drawing/2014/main" id="{3DA85A52-F7FD-4298-9AE5-CB80F4E3C640}"/>
              </a:ext>
            </a:extLst>
          </p:cNvPr>
          <p:cNvSpPr>
            <a:spLocks noGrp="1"/>
          </p:cNvSpPr>
          <p:nvPr>
            <p:ph sz="quarter" idx="19" hasCustomPrompt="1"/>
          </p:nvPr>
        </p:nvSpPr>
        <p:spPr>
          <a:xfrm>
            <a:off x="618336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1">
            <a:extLst>
              <a:ext uri="{FF2B5EF4-FFF2-40B4-BE49-F238E27FC236}">
                <a16:creationId xmlns:a16="http://schemas.microsoft.com/office/drawing/2014/main" id="{44E88849-5449-4627-813B-31B40F08F009}"/>
              </a:ext>
            </a:extLst>
          </p:cNvPr>
          <p:cNvSpPr>
            <a:spLocks noGrp="1"/>
          </p:cNvSpPr>
          <p:nvPr>
            <p:ph type="body" sz="quarter" idx="20" hasCustomPrompt="1"/>
          </p:nvPr>
        </p:nvSpPr>
        <p:spPr>
          <a:xfrm>
            <a:off x="8124480" y="1708150"/>
            <a:ext cx="1760400" cy="604800"/>
          </a:xfrm>
        </p:spPr>
        <p:txBody>
          <a:bodyPr/>
          <a:lstStyle>
            <a:lvl1pPr>
              <a:defRPr b="1"/>
            </a:lvl1pPr>
          </a:lstStyle>
          <a:p>
            <a:pPr lvl="0"/>
            <a:r>
              <a:rPr lang="en-US" dirty="0"/>
              <a:t>Click to add text</a:t>
            </a:r>
            <a:endParaRPr lang="en-GB" dirty="0"/>
          </a:p>
        </p:txBody>
      </p:sp>
      <p:sp>
        <p:nvSpPr>
          <p:cNvPr id="24" name="Content Placeholder 23">
            <a:extLst>
              <a:ext uri="{FF2B5EF4-FFF2-40B4-BE49-F238E27FC236}">
                <a16:creationId xmlns:a16="http://schemas.microsoft.com/office/drawing/2014/main" id="{9A7FC01F-A245-4C0F-BF24-3AAE6AC55CC4}"/>
              </a:ext>
            </a:extLst>
          </p:cNvPr>
          <p:cNvSpPr>
            <a:spLocks noGrp="1"/>
          </p:cNvSpPr>
          <p:nvPr>
            <p:ph sz="quarter" idx="21" hasCustomPrompt="1"/>
          </p:nvPr>
        </p:nvSpPr>
        <p:spPr>
          <a:xfrm>
            <a:off x="812448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6" name="Text Placeholder 25">
            <a:extLst>
              <a:ext uri="{FF2B5EF4-FFF2-40B4-BE49-F238E27FC236}">
                <a16:creationId xmlns:a16="http://schemas.microsoft.com/office/drawing/2014/main" id="{5CCD92EA-38A4-44E5-ADF7-78EA3D6DD06D}"/>
              </a:ext>
            </a:extLst>
          </p:cNvPr>
          <p:cNvSpPr>
            <a:spLocks noGrp="1"/>
          </p:cNvSpPr>
          <p:nvPr>
            <p:ph type="body" sz="quarter" idx="22" hasCustomPrompt="1"/>
          </p:nvPr>
        </p:nvSpPr>
        <p:spPr>
          <a:xfrm>
            <a:off x="10065600" y="1708150"/>
            <a:ext cx="1760400" cy="604800"/>
          </a:xfrm>
        </p:spPr>
        <p:txBody>
          <a:bodyPr/>
          <a:lstStyle>
            <a:lvl1pPr>
              <a:defRPr b="1"/>
            </a:lvl1pPr>
          </a:lstStyle>
          <a:p>
            <a:pPr lvl="0"/>
            <a:r>
              <a:rPr lang="en-US" dirty="0"/>
              <a:t>Click to add text</a:t>
            </a:r>
            <a:endParaRPr lang="en-GB" dirty="0"/>
          </a:p>
        </p:txBody>
      </p:sp>
      <p:sp>
        <p:nvSpPr>
          <p:cNvPr id="28" name="Content Placeholder 27">
            <a:extLst>
              <a:ext uri="{FF2B5EF4-FFF2-40B4-BE49-F238E27FC236}">
                <a16:creationId xmlns:a16="http://schemas.microsoft.com/office/drawing/2014/main" id="{8317D903-C6B2-443C-A2F2-E7B672E08E3B}"/>
              </a:ext>
            </a:extLst>
          </p:cNvPr>
          <p:cNvSpPr>
            <a:spLocks noGrp="1"/>
          </p:cNvSpPr>
          <p:nvPr>
            <p:ph sz="quarter" idx="23" hasCustomPrompt="1"/>
          </p:nvPr>
        </p:nvSpPr>
        <p:spPr>
          <a:xfrm>
            <a:off x="1006560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Text Placeholder 29">
            <a:extLst>
              <a:ext uri="{FF2B5EF4-FFF2-40B4-BE49-F238E27FC236}">
                <a16:creationId xmlns:a16="http://schemas.microsoft.com/office/drawing/2014/main" id="{D26D01CC-3541-4F97-AF97-73FF6352033A}"/>
              </a:ext>
            </a:extLst>
          </p:cNvPr>
          <p:cNvSpPr>
            <a:spLocks noGrp="1"/>
          </p:cNvSpPr>
          <p:nvPr>
            <p:ph type="body" sz="quarter" idx="24" hasCustomPrompt="1"/>
          </p:nvPr>
        </p:nvSpPr>
        <p:spPr>
          <a:xfrm>
            <a:off x="360000" y="910800"/>
            <a:ext cx="11466000" cy="396000"/>
          </a:xfrm>
        </p:spPr>
        <p:txBody>
          <a:bodyPr/>
          <a:lstStyle>
            <a:lvl1pPr>
              <a:spcBef>
                <a:spcPts val="600"/>
              </a:spcBef>
              <a:defRPr sz="2200"/>
            </a:lvl1pPr>
          </a:lstStyle>
          <a:p>
            <a:pPr lvl="0"/>
            <a:r>
              <a:rPr lang="en-US" dirty="0"/>
              <a:t>Click to add subtitle</a:t>
            </a:r>
            <a:endParaRPr lang="en-GB" dirty="0"/>
          </a:p>
        </p:txBody>
      </p:sp>
    </p:spTree>
    <p:extLst>
      <p:ext uri="{BB962C8B-B14F-4D97-AF65-F5344CB8AC3E}">
        <p14:creationId xmlns:p14="http://schemas.microsoft.com/office/powerpoint/2010/main" val="325029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2903-71A8-4BD2-B059-6BA4C3AA3987}"/>
              </a:ext>
            </a:extLst>
          </p:cNvPr>
          <p:cNvSpPr>
            <a:spLocks noGrp="1"/>
          </p:cNvSpPr>
          <p:nvPr>
            <p:ph type="title" hasCustomPrompt="1"/>
          </p:nvPr>
        </p:nvSpPr>
        <p:spPr>
          <a:xfrm>
            <a:off x="359999" y="430718"/>
            <a:ext cx="5626800"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33EFCC3-809C-4472-825A-5268DA759575}"/>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257A7757-8EC5-4D12-B56F-AB9F88D69ABD}"/>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C55437D9-CE22-451C-B458-B3F648A64234}"/>
              </a:ext>
            </a:extLst>
          </p:cNvPr>
          <p:cNvSpPr>
            <a:spLocks noGrp="1"/>
          </p:cNvSpPr>
          <p:nvPr>
            <p:ph type="body" sz="quarter" idx="12" hasCustomPrompt="1"/>
          </p:nvPr>
        </p:nvSpPr>
        <p:spPr>
          <a:xfrm>
            <a:off x="360000" y="1708150"/>
            <a:ext cx="5626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icture Placeholder 7">
            <a:extLst>
              <a:ext uri="{FF2B5EF4-FFF2-40B4-BE49-F238E27FC236}">
                <a16:creationId xmlns:a16="http://schemas.microsoft.com/office/drawing/2014/main" id="{9F169CDD-9FFC-4BEA-A4C1-F55F1EBC5A64}"/>
              </a:ext>
            </a:extLst>
          </p:cNvPr>
          <p:cNvSpPr>
            <a:spLocks noGrp="1"/>
          </p:cNvSpPr>
          <p:nvPr>
            <p:ph type="pic" sz="quarter" idx="13"/>
          </p:nvPr>
        </p:nvSpPr>
        <p:spPr>
          <a:xfrm>
            <a:off x="6202799" y="430717"/>
            <a:ext cx="5626800" cy="5468400"/>
          </a:xfrm>
        </p:spPr>
        <p:txBody>
          <a:bodyPr anchor="ctr" anchorCtr="0"/>
          <a:lstStyle>
            <a:lvl1pPr algn="ctr">
              <a:defRPr/>
            </a:lvl1pPr>
          </a:lstStyle>
          <a:p>
            <a:r>
              <a:rPr lang="en-US"/>
              <a:t>Click icon to add picture</a:t>
            </a:r>
            <a:endParaRPr lang="en-GB"/>
          </a:p>
        </p:txBody>
      </p:sp>
    </p:spTree>
    <p:extLst>
      <p:ext uri="{BB962C8B-B14F-4D97-AF65-F5344CB8AC3E}">
        <p14:creationId xmlns:p14="http://schemas.microsoft.com/office/powerpoint/2010/main" val="37645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white)">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CC9C48B-8F01-477C-A429-B5E465F5632C}"/>
              </a:ext>
            </a:extLst>
          </p:cNvPr>
          <p:cNvPicPr>
            <a:picLocks noChangeAspect="1"/>
          </p:cNvPicPr>
          <p:nvPr userDrawn="1">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360000" y="558000"/>
            <a:ext cx="1940914" cy="367200"/>
          </a:xfrm>
          <a:prstGeom prst="rect">
            <a:avLst/>
          </a:prstGeom>
        </p:spPr>
      </p:pic>
      <p:sp>
        <p:nvSpPr>
          <p:cNvPr id="6" name="Picture Placeholder 6">
            <a:extLst>
              <a:ext uri="{FF2B5EF4-FFF2-40B4-BE49-F238E27FC236}">
                <a16:creationId xmlns:a16="http://schemas.microsoft.com/office/drawing/2014/main" id="{CC213809-11F2-4FF6-8836-C61FDCCBA32E}"/>
              </a:ext>
            </a:extLst>
          </p:cNvPr>
          <p:cNvSpPr>
            <a:spLocks noGrp="1"/>
          </p:cNvSpPr>
          <p:nvPr>
            <p:ph type="pic" sz="quarter" idx="19"/>
          </p:nvPr>
        </p:nvSpPr>
        <p:spPr>
          <a:xfrm>
            <a:off x="4272000" y="1490400"/>
            <a:ext cx="7920000" cy="4500000"/>
          </a:xfrm>
        </p:spPr>
        <p:txBody>
          <a:bodyPr/>
          <a:lstStyle/>
          <a:p>
            <a:r>
              <a:rPr lang="en-US"/>
              <a:t>Click icon to add picture</a:t>
            </a:r>
            <a:endParaRPr lang="en-GB"/>
          </a:p>
        </p:txBody>
      </p:sp>
      <p:sp>
        <p:nvSpPr>
          <p:cNvPr id="9" name="Title 1">
            <a:extLst>
              <a:ext uri="{FF2B5EF4-FFF2-40B4-BE49-F238E27FC236}">
                <a16:creationId xmlns:a16="http://schemas.microsoft.com/office/drawing/2014/main" id="{F1EB514B-0857-4EBF-B042-2A3E81792E20}"/>
              </a:ext>
            </a:extLst>
          </p:cNvPr>
          <p:cNvSpPr>
            <a:spLocks noGrp="1"/>
          </p:cNvSpPr>
          <p:nvPr>
            <p:ph type="ctrTitle" hasCustomPrompt="1"/>
          </p:nvPr>
        </p:nvSpPr>
        <p:spPr>
          <a:xfrm>
            <a:off x="360000" y="1490400"/>
            <a:ext cx="3520800" cy="1975330"/>
          </a:xfrm>
          <a:prstGeom prst="rect">
            <a:avLst/>
          </a:prstGeom>
        </p:spPr>
        <p:txBody>
          <a:bodyPr anchor="t">
            <a:noAutofit/>
          </a:bodyPr>
          <a:lstStyle>
            <a:lvl1pPr algn="l">
              <a:defRPr sz="3000" b="0">
                <a:solidFill>
                  <a:schemeClr val="tx1"/>
                </a:solidFill>
              </a:defRPr>
            </a:lvl1pPr>
          </a:lstStyle>
          <a:p>
            <a:r>
              <a:rPr lang="en-GB" dirty="0"/>
              <a:t>Click to add title</a:t>
            </a:r>
          </a:p>
        </p:txBody>
      </p:sp>
      <p:sp>
        <p:nvSpPr>
          <p:cNvPr id="10" name="Subtitle 2">
            <a:extLst>
              <a:ext uri="{FF2B5EF4-FFF2-40B4-BE49-F238E27FC236}">
                <a16:creationId xmlns:a16="http://schemas.microsoft.com/office/drawing/2014/main" id="{E8F4C310-09FC-4B27-9FA2-5128CE9C6086}"/>
              </a:ext>
            </a:extLst>
          </p:cNvPr>
          <p:cNvSpPr>
            <a:spLocks noGrp="1"/>
          </p:cNvSpPr>
          <p:nvPr>
            <p:ph type="subTitle" idx="1" hasCustomPrompt="1"/>
          </p:nvPr>
        </p:nvSpPr>
        <p:spPr>
          <a:xfrm>
            <a:off x="360000" y="3708000"/>
            <a:ext cx="3520800" cy="1022713"/>
          </a:xfrm>
          <a:prstGeom prst="rect">
            <a:avLst/>
          </a:prstGeom>
        </p:spPr>
        <p:txBody>
          <a:bodyPr anchor="t">
            <a:noAutofit/>
          </a:bodyPr>
          <a:lstStyle>
            <a:lvl1pPr marL="0" indent="0" algn="l">
              <a:spcBef>
                <a:spcPts val="600"/>
              </a:spcBef>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 name="Text Placeholder 2">
            <a:extLst>
              <a:ext uri="{FF2B5EF4-FFF2-40B4-BE49-F238E27FC236}">
                <a16:creationId xmlns:a16="http://schemas.microsoft.com/office/drawing/2014/main" id="{198B54B2-17FC-4F44-A549-93DE726BD63E}"/>
              </a:ext>
            </a:extLst>
          </p:cNvPr>
          <p:cNvSpPr>
            <a:spLocks noGrp="1"/>
          </p:cNvSpPr>
          <p:nvPr>
            <p:ph type="body" sz="quarter" idx="20" hasCustomPrompt="1"/>
          </p:nvPr>
        </p:nvSpPr>
        <p:spPr>
          <a:xfrm>
            <a:off x="360000" y="4971600"/>
            <a:ext cx="3519536" cy="1022713"/>
          </a:xfrm>
        </p:spPr>
        <p:txBody>
          <a:bodyPr anchor="b"/>
          <a:lstStyle>
            <a:lvl1pPr>
              <a:spcBef>
                <a:spcPts val="600"/>
              </a:spcBef>
              <a:defRPr sz="1200"/>
            </a:lvl1pPr>
          </a:lstStyle>
          <a:p>
            <a:pPr lvl="0"/>
            <a:r>
              <a:rPr lang="en-US" dirty="0"/>
              <a:t>Click to add text</a:t>
            </a:r>
          </a:p>
        </p:txBody>
      </p:sp>
      <p:pic>
        <p:nvPicPr>
          <p:cNvPr id="12" name="Picture 11">
            <a:extLst>
              <a:ext uri="{FF2B5EF4-FFF2-40B4-BE49-F238E27FC236}">
                <a16:creationId xmlns:a16="http://schemas.microsoft.com/office/drawing/2014/main" id="{8367E2D2-7C31-4CEA-8775-7B4E031C0347}"/>
              </a:ext>
            </a:extLst>
          </p:cNvPr>
          <p:cNvPicPr>
            <a:picLocks noChangeAspect="1"/>
          </p:cNvPicPr>
          <p:nvPr userDrawn="1"/>
        </p:nvPicPr>
        <p:blipFill>
          <a:blip r:embed="rId5"/>
          <a:stretch>
            <a:fillRect/>
          </a:stretch>
        </p:blipFill>
        <p:spPr>
          <a:xfrm>
            <a:off x="4213475" y="1490401"/>
            <a:ext cx="63612" cy="4500000"/>
          </a:xfrm>
          <a:prstGeom prst="rect">
            <a:avLst/>
          </a:prstGeom>
        </p:spPr>
      </p:pic>
    </p:spTree>
    <p:extLst>
      <p:ext uri="{BB962C8B-B14F-4D97-AF65-F5344CB8AC3E}">
        <p14:creationId xmlns:p14="http://schemas.microsoft.com/office/powerpoint/2010/main" val="129033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FAACB8-7B00-457D-8F89-FB4DD9039A6A}"/>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F6556072-910B-4986-8C02-A52A75446092}"/>
              </a:ext>
            </a:extLst>
          </p:cNvPr>
          <p:cNvSpPr>
            <a:spLocks noGrp="1"/>
          </p:cNvSpPr>
          <p:nvPr>
            <p:ph type="ftr" sz="quarter" idx="11"/>
          </p:nvPr>
        </p:nvSpPr>
        <p:spPr/>
        <p:txBody>
          <a:bodyPr/>
          <a:lstStyle/>
          <a:p>
            <a:endParaRPr lang="en-GB" dirty="0"/>
          </a:p>
        </p:txBody>
      </p:sp>
      <p:sp>
        <p:nvSpPr>
          <p:cNvPr id="8" name="Picture Placeholder 7">
            <a:extLst>
              <a:ext uri="{FF2B5EF4-FFF2-40B4-BE49-F238E27FC236}">
                <a16:creationId xmlns:a16="http://schemas.microsoft.com/office/drawing/2014/main" id="{44F34447-13E0-43B9-BE1F-C60C03555D39}"/>
              </a:ext>
            </a:extLst>
          </p:cNvPr>
          <p:cNvSpPr>
            <a:spLocks noGrp="1"/>
          </p:cNvSpPr>
          <p:nvPr>
            <p:ph type="pic" sz="quarter" idx="12"/>
          </p:nvPr>
        </p:nvSpPr>
        <p:spPr>
          <a:xfrm>
            <a:off x="360000" y="432000"/>
            <a:ext cx="5627561" cy="5468400"/>
          </a:xfrm>
        </p:spPr>
        <p:txBody>
          <a:bodyPr anchor="ctr" anchorCtr="0"/>
          <a:lstStyle>
            <a:lvl1pPr algn="ctr">
              <a:defRPr/>
            </a:lvl1pPr>
          </a:lstStyle>
          <a:p>
            <a:r>
              <a:rPr lang="en-US"/>
              <a:t>Click icon to add picture</a:t>
            </a:r>
            <a:endParaRPr lang="en-GB"/>
          </a:p>
        </p:txBody>
      </p:sp>
      <p:sp>
        <p:nvSpPr>
          <p:cNvPr id="6" name="Text Placeholder 5">
            <a:extLst>
              <a:ext uri="{FF2B5EF4-FFF2-40B4-BE49-F238E27FC236}">
                <a16:creationId xmlns:a16="http://schemas.microsoft.com/office/drawing/2014/main" id="{10D6BD01-6C23-44ED-8363-1C234E2533EA}"/>
              </a:ext>
            </a:extLst>
          </p:cNvPr>
          <p:cNvSpPr>
            <a:spLocks noGrp="1"/>
          </p:cNvSpPr>
          <p:nvPr>
            <p:ph type="body" sz="quarter" idx="13" hasCustomPrompt="1"/>
          </p:nvPr>
        </p:nvSpPr>
        <p:spPr>
          <a:xfrm>
            <a:off x="6202361" y="1708150"/>
            <a:ext cx="5626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586AABB0-FC25-4DDA-B141-9861B8EF64BF}"/>
              </a:ext>
            </a:extLst>
          </p:cNvPr>
          <p:cNvSpPr>
            <a:spLocks noGrp="1"/>
          </p:cNvSpPr>
          <p:nvPr>
            <p:ph type="title" hasCustomPrompt="1"/>
          </p:nvPr>
        </p:nvSpPr>
        <p:spPr>
          <a:xfrm>
            <a:off x="6202361" y="430718"/>
            <a:ext cx="5626800" cy="403200"/>
          </a:xfrm>
        </p:spPr>
        <p:txBody>
          <a:bodyPr/>
          <a:lstStyle>
            <a:lvl1pPr>
              <a:defRPr/>
            </a:lvl1pPr>
          </a:lstStyle>
          <a:p>
            <a:r>
              <a:rPr lang="en-US" dirty="0"/>
              <a:t>Click to add title</a:t>
            </a:r>
            <a:endParaRPr lang="en-GB" dirty="0"/>
          </a:p>
        </p:txBody>
      </p:sp>
    </p:spTree>
    <p:extLst>
      <p:ext uri="{BB962C8B-B14F-4D97-AF65-F5344CB8AC3E}">
        <p14:creationId xmlns:p14="http://schemas.microsoft.com/office/powerpoint/2010/main" val="9255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8738-2E1C-4407-AE23-FC7C52247775}"/>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8DB932A-F9A4-4379-8F69-FA63BDFA2491}"/>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DC347A58-42BF-4A47-A878-643A5CD2794C}"/>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F7C6D4BB-14E1-42DC-832A-2D0CE7863284}"/>
              </a:ext>
            </a:extLst>
          </p:cNvPr>
          <p:cNvSpPr>
            <a:spLocks noGrp="1"/>
          </p:cNvSpPr>
          <p:nvPr>
            <p:ph type="body" sz="quarter" idx="12" hasCustomPrompt="1"/>
          </p:nvPr>
        </p:nvSpPr>
        <p:spPr>
          <a:xfrm>
            <a:off x="360363" y="910800"/>
            <a:ext cx="11466512" cy="396000"/>
          </a:xfrm>
        </p:spPr>
        <p:txBody>
          <a:bodyPr/>
          <a:lstStyle>
            <a:lvl1pPr>
              <a:spcBef>
                <a:spcPts val="600"/>
              </a:spcBef>
              <a:defRPr sz="2200"/>
            </a:lvl1pPr>
          </a:lstStyle>
          <a:p>
            <a:pPr lvl="0"/>
            <a:r>
              <a:rPr lang="en-US" dirty="0"/>
              <a:t>Click to add subtitle</a:t>
            </a:r>
            <a:endParaRPr lang="en-GB" dirty="0"/>
          </a:p>
        </p:txBody>
      </p:sp>
    </p:spTree>
    <p:extLst>
      <p:ext uri="{BB962C8B-B14F-4D97-AF65-F5344CB8AC3E}">
        <p14:creationId xmlns:p14="http://schemas.microsoft.com/office/powerpoint/2010/main" val="150637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B2F2EE-42BB-4EB6-8FC2-5E56E4F34F6F}"/>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73875A20-F354-407F-8F71-92C914742B40}"/>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13175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1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96ED-8270-4BD9-9069-84F474882F2A}"/>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FACA3A6B-089A-48DA-907F-9446B1276098}"/>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3E873D13-8BEF-4470-A16D-19EDE6E7AAA3}"/>
              </a:ext>
            </a:extLst>
          </p:cNvPr>
          <p:cNvSpPr>
            <a:spLocks noGrp="1"/>
          </p:cNvSpPr>
          <p:nvPr>
            <p:ph type="ftr" sz="quarter" idx="11"/>
          </p:nvPr>
        </p:nvSpPr>
        <p:spPr/>
        <p:txBody>
          <a:bodyPr/>
          <a:lstStyle/>
          <a:p>
            <a:endParaRPr lang="en-GB" dirty="0"/>
          </a:p>
        </p:txBody>
      </p:sp>
      <p:sp>
        <p:nvSpPr>
          <p:cNvPr id="10" name="Content Placeholder 9">
            <a:extLst>
              <a:ext uri="{FF2B5EF4-FFF2-40B4-BE49-F238E27FC236}">
                <a16:creationId xmlns:a16="http://schemas.microsoft.com/office/drawing/2014/main" id="{E01F0EAC-DF03-4553-8D22-C26B163DC97D}"/>
              </a:ext>
            </a:extLst>
          </p:cNvPr>
          <p:cNvSpPr>
            <a:spLocks noGrp="1"/>
          </p:cNvSpPr>
          <p:nvPr>
            <p:ph sz="quarter" idx="14" hasCustomPrompt="1"/>
          </p:nvPr>
        </p:nvSpPr>
        <p:spPr>
          <a:xfrm>
            <a:off x="360363" y="1710000"/>
            <a:ext cx="11466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50106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1 x content + heading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7F44-1A9D-43CE-8B94-70E892BCC6C4}"/>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00F0CD56-CDEF-4F99-82E9-F8344BA7D8B8}"/>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CAF17232-4933-4B44-AB0A-14F7352465FB}"/>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54A8CE99-0AD9-4D9C-9C09-47545620E96B}"/>
              </a:ext>
            </a:extLst>
          </p:cNvPr>
          <p:cNvSpPr>
            <a:spLocks noGrp="1"/>
          </p:cNvSpPr>
          <p:nvPr>
            <p:ph type="body" sz="quarter" idx="12" hasCustomPrompt="1"/>
          </p:nvPr>
        </p:nvSpPr>
        <p:spPr>
          <a:xfrm>
            <a:off x="360000" y="1710000"/>
            <a:ext cx="11464925"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58CF1398-AEAE-44BE-B05F-E03B17EB921A}"/>
              </a:ext>
            </a:extLst>
          </p:cNvPr>
          <p:cNvSpPr>
            <a:spLocks noGrp="1"/>
          </p:cNvSpPr>
          <p:nvPr>
            <p:ph sz="quarter" idx="13" hasCustomPrompt="1"/>
          </p:nvPr>
        </p:nvSpPr>
        <p:spPr>
          <a:xfrm>
            <a:off x="360000" y="2376000"/>
            <a:ext cx="114660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87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2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67F2-B31E-4932-857C-E542EC7E06FE}"/>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4286C412-8D9A-4518-BD82-093D1D70BD3A}"/>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458D1434-081E-42DD-A0E7-8AD211AD6053}"/>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F1D24B38-2DD2-4BE4-A6BC-6AB461A6A6AC}"/>
              </a:ext>
            </a:extLst>
          </p:cNvPr>
          <p:cNvSpPr>
            <a:spLocks noGrp="1"/>
          </p:cNvSpPr>
          <p:nvPr>
            <p:ph sz="quarter" idx="12" hasCustomPrompt="1"/>
          </p:nvPr>
        </p:nvSpPr>
        <p:spPr>
          <a:xfrm>
            <a:off x="360363" y="1710000"/>
            <a:ext cx="5626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A028BB49-92B7-4BBE-AD91-816AF9386D4C}"/>
              </a:ext>
            </a:extLst>
          </p:cNvPr>
          <p:cNvSpPr>
            <a:spLocks noGrp="1"/>
          </p:cNvSpPr>
          <p:nvPr>
            <p:ph sz="quarter" idx="13" hasCustomPrompt="1"/>
          </p:nvPr>
        </p:nvSpPr>
        <p:spPr>
          <a:xfrm>
            <a:off x="6200965" y="1710000"/>
            <a:ext cx="5626800" cy="3998913"/>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28213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2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7A87-9762-46A5-A1BF-60907C2C37A7}"/>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CEE70F8-6350-4489-8BF1-B1E111BCABD9}"/>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A50CCAD9-3BB6-43FD-8F71-48FD58809076}"/>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260E6D9E-AC7D-4CD8-9A1B-DC502AAB0B81}"/>
              </a:ext>
            </a:extLst>
          </p:cNvPr>
          <p:cNvSpPr>
            <a:spLocks noGrp="1"/>
          </p:cNvSpPr>
          <p:nvPr>
            <p:ph type="body" sz="quarter" idx="12" hasCustomPrompt="1"/>
          </p:nvPr>
        </p:nvSpPr>
        <p:spPr>
          <a:xfrm>
            <a:off x="360363" y="1710000"/>
            <a:ext cx="56268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0F252CF9-0987-4CBA-8CC7-B6582ECA2390}"/>
              </a:ext>
            </a:extLst>
          </p:cNvPr>
          <p:cNvSpPr>
            <a:spLocks noGrp="1"/>
          </p:cNvSpPr>
          <p:nvPr>
            <p:ph sz="quarter" idx="13" hasCustomPrompt="1"/>
          </p:nvPr>
        </p:nvSpPr>
        <p:spPr>
          <a:xfrm>
            <a:off x="360363" y="2376000"/>
            <a:ext cx="5626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1FAA4903-9221-4FF9-912C-268A8584F333}"/>
              </a:ext>
            </a:extLst>
          </p:cNvPr>
          <p:cNvSpPr>
            <a:spLocks noGrp="1"/>
          </p:cNvSpPr>
          <p:nvPr>
            <p:ph type="body" sz="quarter" idx="14" hasCustomPrompt="1"/>
          </p:nvPr>
        </p:nvSpPr>
        <p:spPr>
          <a:xfrm>
            <a:off x="6202800" y="1710000"/>
            <a:ext cx="5626800" cy="604838"/>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23F8654F-9C23-4A2E-AF1D-7C6743D88CE6}"/>
              </a:ext>
            </a:extLst>
          </p:cNvPr>
          <p:cNvSpPr>
            <a:spLocks noGrp="1"/>
          </p:cNvSpPr>
          <p:nvPr>
            <p:ph sz="quarter" idx="15" hasCustomPrompt="1"/>
          </p:nvPr>
        </p:nvSpPr>
        <p:spPr>
          <a:xfrm>
            <a:off x="6202363" y="2376488"/>
            <a:ext cx="5626800" cy="3343275"/>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11683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3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CC06-0E64-440D-9CE8-5164D165186F}"/>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F490BAE0-3503-40B7-97FF-3BBA5C4DD77A}"/>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A542D4FE-2A34-4C36-A765-CE00B9912ADD}"/>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D9E4B3E9-7CA2-4847-B7BD-96957DE30226}"/>
              </a:ext>
            </a:extLst>
          </p:cNvPr>
          <p:cNvSpPr>
            <a:spLocks noGrp="1"/>
          </p:cNvSpPr>
          <p:nvPr>
            <p:ph sz="quarter" idx="12" hasCustomPrompt="1"/>
          </p:nvPr>
        </p:nvSpPr>
        <p:spPr>
          <a:xfrm>
            <a:off x="360362" y="1710000"/>
            <a:ext cx="3672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910D5E0E-637F-4A32-A98F-3FE4ED81219E}"/>
              </a:ext>
            </a:extLst>
          </p:cNvPr>
          <p:cNvSpPr>
            <a:spLocks noGrp="1"/>
          </p:cNvSpPr>
          <p:nvPr>
            <p:ph sz="quarter" idx="13" hasCustomPrompt="1"/>
          </p:nvPr>
        </p:nvSpPr>
        <p:spPr>
          <a:xfrm>
            <a:off x="4257618" y="1710000"/>
            <a:ext cx="3672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A6435609-FC5D-424F-A15C-A0856D1FFFF3}"/>
              </a:ext>
            </a:extLst>
          </p:cNvPr>
          <p:cNvSpPr>
            <a:spLocks noGrp="1"/>
          </p:cNvSpPr>
          <p:nvPr>
            <p:ph sz="quarter" idx="14" hasCustomPrompt="1"/>
          </p:nvPr>
        </p:nvSpPr>
        <p:spPr>
          <a:xfrm>
            <a:off x="8154874" y="1710000"/>
            <a:ext cx="3672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8717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AEE3-9929-4A79-A968-8D4311BF5D5E}"/>
              </a:ext>
            </a:extLst>
          </p:cNvPr>
          <p:cNvSpPr>
            <a:spLocks noGrp="1"/>
          </p:cNvSpPr>
          <p:nvPr>
            <p:ph type="title" hasCustomPrompt="1"/>
          </p:nvPr>
        </p:nvSpPr>
        <p:spPr>
          <a:xfrm>
            <a:off x="359999" y="430718"/>
            <a:ext cx="11466875" cy="403200"/>
          </a:xfrm>
        </p:spPr>
        <p:txBody>
          <a:body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DDAA155B-CCB9-45EF-83E7-A4F386C3D593}"/>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6E46BAB9-04B4-4317-A1F0-FDDB9A1286EA}"/>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02044888-1B05-4294-ABC2-A93A4A32E0DD}"/>
              </a:ext>
            </a:extLst>
          </p:cNvPr>
          <p:cNvSpPr>
            <a:spLocks noGrp="1"/>
          </p:cNvSpPr>
          <p:nvPr>
            <p:ph type="body" sz="quarter" idx="12" hasCustomPrompt="1"/>
          </p:nvPr>
        </p:nvSpPr>
        <p:spPr>
          <a:xfrm>
            <a:off x="360000" y="1710000"/>
            <a:ext cx="3672000" cy="604800"/>
          </a:xfrm>
        </p:spPr>
        <p:txBody>
          <a:bodyPr/>
          <a:lstStyle>
            <a:lvl1pPr>
              <a:defRPr b="1"/>
            </a:lvl1pPr>
          </a:lstStyle>
          <a:p>
            <a:pPr lvl="0"/>
            <a:r>
              <a:rPr lang="en-US" dirty="0"/>
              <a:t>Click to add text</a:t>
            </a:r>
          </a:p>
        </p:txBody>
      </p:sp>
      <p:sp>
        <p:nvSpPr>
          <p:cNvPr id="8" name="Content Placeholder 7">
            <a:extLst>
              <a:ext uri="{FF2B5EF4-FFF2-40B4-BE49-F238E27FC236}">
                <a16:creationId xmlns:a16="http://schemas.microsoft.com/office/drawing/2014/main" id="{FB8C48F8-FEC0-41E0-BBB9-68EC3003D7D8}"/>
              </a:ext>
            </a:extLst>
          </p:cNvPr>
          <p:cNvSpPr>
            <a:spLocks noGrp="1"/>
          </p:cNvSpPr>
          <p:nvPr>
            <p:ph sz="quarter" idx="13" hasCustomPrompt="1"/>
          </p:nvPr>
        </p:nvSpPr>
        <p:spPr>
          <a:xfrm>
            <a:off x="360363" y="2376000"/>
            <a:ext cx="36720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F59D2917-03D0-4000-AA1D-13CEEB10FBFD}"/>
              </a:ext>
            </a:extLst>
          </p:cNvPr>
          <p:cNvSpPr>
            <a:spLocks noGrp="1"/>
          </p:cNvSpPr>
          <p:nvPr>
            <p:ph type="body" sz="quarter" idx="14" hasCustomPrompt="1"/>
          </p:nvPr>
        </p:nvSpPr>
        <p:spPr>
          <a:xfrm>
            <a:off x="4257437" y="1710000"/>
            <a:ext cx="3672000" cy="604800"/>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DDE23886-2490-491C-8436-F655BBCD8C99}"/>
              </a:ext>
            </a:extLst>
          </p:cNvPr>
          <p:cNvSpPr>
            <a:spLocks noGrp="1"/>
          </p:cNvSpPr>
          <p:nvPr>
            <p:ph sz="quarter" idx="15" hasCustomPrompt="1"/>
          </p:nvPr>
        </p:nvSpPr>
        <p:spPr>
          <a:xfrm>
            <a:off x="4257619" y="2376488"/>
            <a:ext cx="3672000" cy="3343275"/>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51DA3C15-7E9D-4E22-895A-F50878BD332E}"/>
              </a:ext>
            </a:extLst>
          </p:cNvPr>
          <p:cNvSpPr>
            <a:spLocks noGrp="1"/>
          </p:cNvSpPr>
          <p:nvPr>
            <p:ph type="body" sz="quarter" idx="16" hasCustomPrompt="1"/>
          </p:nvPr>
        </p:nvSpPr>
        <p:spPr>
          <a:xfrm>
            <a:off x="8154874" y="1710000"/>
            <a:ext cx="3672000" cy="604838"/>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C41F52C9-6836-4FC9-99EA-1BF6FF01DF3F}"/>
              </a:ext>
            </a:extLst>
          </p:cNvPr>
          <p:cNvSpPr>
            <a:spLocks noGrp="1"/>
          </p:cNvSpPr>
          <p:nvPr>
            <p:ph sz="quarter" idx="17" hasCustomPrompt="1"/>
          </p:nvPr>
        </p:nvSpPr>
        <p:spPr>
          <a:xfrm>
            <a:off x="8154874" y="2376000"/>
            <a:ext cx="36720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9847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4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880B-B2A1-4343-8F1B-D11FAEA2A2C5}"/>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C41184D5-78E0-4646-8F38-C52C718FFF6F}"/>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09802832-2B66-4562-9C71-D7D1507397C2}"/>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AEF49FA9-6D89-44C4-B6C9-EA8D7FB75632}"/>
              </a:ext>
            </a:extLst>
          </p:cNvPr>
          <p:cNvSpPr>
            <a:spLocks noGrp="1"/>
          </p:cNvSpPr>
          <p:nvPr>
            <p:ph sz="quarter" idx="12" hasCustomPrompt="1"/>
          </p:nvPr>
        </p:nvSpPr>
        <p:spPr>
          <a:xfrm>
            <a:off x="360362"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BAD1D924-231B-4C18-8E90-2DFF9C04EF04}"/>
              </a:ext>
            </a:extLst>
          </p:cNvPr>
          <p:cNvSpPr>
            <a:spLocks noGrp="1"/>
          </p:cNvSpPr>
          <p:nvPr>
            <p:ph sz="quarter" idx="13" hasCustomPrompt="1"/>
          </p:nvPr>
        </p:nvSpPr>
        <p:spPr>
          <a:xfrm>
            <a:off x="3272933"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9EF0024D-3708-4302-8C69-256AD7593873}"/>
              </a:ext>
            </a:extLst>
          </p:cNvPr>
          <p:cNvSpPr>
            <a:spLocks noGrp="1"/>
          </p:cNvSpPr>
          <p:nvPr>
            <p:ph sz="quarter" idx="14" hasCustomPrompt="1"/>
          </p:nvPr>
        </p:nvSpPr>
        <p:spPr>
          <a:xfrm>
            <a:off x="6185504"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1">
            <a:extLst>
              <a:ext uri="{FF2B5EF4-FFF2-40B4-BE49-F238E27FC236}">
                <a16:creationId xmlns:a16="http://schemas.microsoft.com/office/drawing/2014/main" id="{E3415997-1B6E-4BEC-B682-F9280D0D5E3E}"/>
              </a:ext>
            </a:extLst>
          </p:cNvPr>
          <p:cNvSpPr>
            <a:spLocks noGrp="1"/>
          </p:cNvSpPr>
          <p:nvPr>
            <p:ph sz="quarter" idx="15" hasCustomPrompt="1"/>
          </p:nvPr>
        </p:nvSpPr>
        <p:spPr>
          <a:xfrm>
            <a:off x="9098074" y="1710000"/>
            <a:ext cx="2728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6885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1 (black)">
    <p:bg>
      <p:bgPr>
        <a:solidFill>
          <a:srgbClr val="000000"/>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919E3D3-0D4F-48CE-AB93-69E448E98470}"/>
              </a:ext>
            </a:extLst>
          </p:cNvPr>
          <p:cNvPicPr>
            <a:picLocks noChangeAspect="1"/>
          </p:cNvPicPr>
          <p:nvPr userDrawn="1">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360000" y="558000"/>
            <a:ext cx="1940914" cy="367200"/>
          </a:xfrm>
          <a:prstGeom prst="rect">
            <a:avLst/>
          </a:prstGeom>
        </p:spPr>
      </p:pic>
      <p:sp>
        <p:nvSpPr>
          <p:cNvPr id="2" name="Title 1"/>
          <p:cNvSpPr>
            <a:spLocks noGrp="1"/>
          </p:cNvSpPr>
          <p:nvPr>
            <p:ph type="ctrTitle" hasCustomPrompt="1"/>
          </p:nvPr>
        </p:nvSpPr>
        <p:spPr>
          <a:xfrm>
            <a:off x="360000" y="1490400"/>
            <a:ext cx="3520800" cy="1976400"/>
          </a:xfrm>
          <a:prstGeom prst="rect">
            <a:avLst/>
          </a:prstGeom>
        </p:spPr>
        <p:txBody>
          <a:bodyPr anchor="t">
            <a:noAutofit/>
          </a:bodyPr>
          <a:lstStyle>
            <a:lvl1pPr algn="l">
              <a:defRPr sz="3000" b="0">
                <a:solidFill>
                  <a:srgbClr val="FFFFFF"/>
                </a:solidFill>
              </a:defRPr>
            </a:lvl1pPr>
          </a:lstStyle>
          <a:p>
            <a:r>
              <a:rPr lang="en-GB" dirty="0"/>
              <a:t>Click to add title</a:t>
            </a:r>
          </a:p>
        </p:txBody>
      </p:sp>
      <p:sp>
        <p:nvSpPr>
          <p:cNvPr id="3" name="Subtitle 2"/>
          <p:cNvSpPr>
            <a:spLocks noGrp="1"/>
          </p:cNvSpPr>
          <p:nvPr>
            <p:ph type="subTitle" idx="1" hasCustomPrompt="1"/>
          </p:nvPr>
        </p:nvSpPr>
        <p:spPr>
          <a:xfrm>
            <a:off x="360000" y="3708000"/>
            <a:ext cx="3520800" cy="1022400"/>
          </a:xfrm>
          <a:prstGeom prst="rect">
            <a:avLst/>
          </a:prstGeom>
        </p:spPr>
        <p:txBody>
          <a:bodyPr anchor="t">
            <a:noAutofit/>
          </a:bodyPr>
          <a:lstStyle>
            <a:lvl1pPr marL="0" indent="0" algn="l">
              <a:spcBef>
                <a:spcPts val="600"/>
              </a:spcBef>
              <a:buNone/>
              <a:defRPr sz="1800" b="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6" name="Text Placeholder 5">
            <a:extLst>
              <a:ext uri="{FF2B5EF4-FFF2-40B4-BE49-F238E27FC236}">
                <a16:creationId xmlns:a16="http://schemas.microsoft.com/office/drawing/2014/main" id="{50929DC8-987C-4BF4-9A49-8F549F1F3DBE}"/>
              </a:ext>
            </a:extLst>
          </p:cNvPr>
          <p:cNvSpPr>
            <a:spLocks noGrp="1"/>
          </p:cNvSpPr>
          <p:nvPr>
            <p:ph type="body" sz="quarter" idx="10" hasCustomPrompt="1"/>
          </p:nvPr>
        </p:nvSpPr>
        <p:spPr>
          <a:xfrm>
            <a:off x="360363" y="4971600"/>
            <a:ext cx="3521075" cy="1022350"/>
          </a:xfrm>
        </p:spPr>
        <p:txBody>
          <a:bodyPr anchor="b"/>
          <a:lstStyle>
            <a:lvl1pPr>
              <a:spcBef>
                <a:spcPts val="600"/>
              </a:spcBef>
              <a:defRPr sz="1200">
                <a:solidFill>
                  <a:srgbClr val="FFFFFF"/>
                </a:solidFill>
              </a:defRPr>
            </a:lvl1pPr>
          </a:lstStyle>
          <a:p>
            <a:pPr lvl="0"/>
            <a:r>
              <a:rPr lang="en-GB" dirty="0"/>
              <a:t>Click to add text</a:t>
            </a:r>
          </a:p>
        </p:txBody>
      </p:sp>
    </p:spTree>
    <p:extLst>
      <p:ext uri="{BB962C8B-B14F-4D97-AF65-F5344CB8AC3E}">
        <p14:creationId xmlns:p14="http://schemas.microsoft.com/office/powerpoint/2010/main" val="37105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4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C45C-9BBB-4B14-BC71-8D9593AF9252}"/>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DCA3869-0626-4D7E-A07F-ED2B248D284C}"/>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F29845BF-B227-4307-81B9-E7C8FC57CD26}"/>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C1A4FC7E-D91D-407A-BFBE-F405D6BBEA67}"/>
              </a:ext>
            </a:extLst>
          </p:cNvPr>
          <p:cNvSpPr>
            <a:spLocks noGrp="1"/>
          </p:cNvSpPr>
          <p:nvPr>
            <p:ph type="body" sz="quarter" idx="12" hasCustomPrompt="1"/>
          </p:nvPr>
        </p:nvSpPr>
        <p:spPr>
          <a:xfrm>
            <a:off x="360000" y="1710000"/>
            <a:ext cx="27288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129916EF-EC2F-4137-B182-AA5508918E8F}"/>
              </a:ext>
            </a:extLst>
          </p:cNvPr>
          <p:cNvSpPr>
            <a:spLocks noGrp="1"/>
          </p:cNvSpPr>
          <p:nvPr>
            <p:ph sz="quarter" idx="13" hasCustomPrompt="1"/>
          </p:nvPr>
        </p:nvSpPr>
        <p:spPr>
          <a:xfrm>
            <a:off x="360000" y="2376000"/>
            <a:ext cx="2728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6D9A3CD5-4B7B-41AC-BFD5-7AA2D853D03E}"/>
              </a:ext>
            </a:extLst>
          </p:cNvPr>
          <p:cNvSpPr>
            <a:spLocks noGrp="1"/>
          </p:cNvSpPr>
          <p:nvPr>
            <p:ph type="body" sz="quarter" idx="14" hasCustomPrompt="1"/>
          </p:nvPr>
        </p:nvSpPr>
        <p:spPr>
          <a:xfrm>
            <a:off x="3272691" y="1710000"/>
            <a:ext cx="2728800" cy="604838"/>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35F727AD-E63B-412E-B986-D86DFE5EED29}"/>
              </a:ext>
            </a:extLst>
          </p:cNvPr>
          <p:cNvSpPr>
            <a:spLocks noGrp="1"/>
          </p:cNvSpPr>
          <p:nvPr>
            <p:ph sz="quarter" idx="15" hasCustomPrompt="1"/>
          </p:nvPr>
        </p:nvSpPr>
        <p:spPr>
          <a:xfrm>
            <a:off x="3272691" y="2376488"/>
            <a:ext cx="2728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8CEE6CD4-960B-4926-8A35-E8FF363F8723}"/>
              </a:ext>
            </a:extLst>
          </p:cNvPr>
          <p:cNvSpPr>
            <a:spLocks noGrp="1"/>
          </p:cNvSpPr>
          <p:nvPr>
            <p:ph type="body" sz="quarter" idx="16" hasCustomPrompt="1"/>
          </p:nvPr>
        </p:nvSpPr>
        <p:spPr>
          <a:xfrm>
            <a:off x="6185382" y="1710000"/>
            <a:ext cx="2728800" cy="604800"/>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E544BF1C-E9EC-43D2-A239-79E43B7C24CD}"/>
              </a:ext>
            </a:extLst>
          </p:cNvPr>
          <p:cNvSpPr>
            <a:spLocks noGrp="1"/>
          </p:cNvSpPr>
          <p:nvPr>
            <p:ph sz="quarter" idx="17" hasCustomPrompt="1"/>
          </p:nvPr>
        </p:nvSpPr>
        <p:spPr>
          <a:xfrm>
            <a:off x="6185382" y="2376000"/>
            <a:ext cx="27288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A27027DC-FD56-4CD6-8B38-7C623A97D1C4}"/>
              </a:ext>
            </a:extLst>
          </p:cNvPr>
          <p:cNvSpPr>
            <a:spLocks noGrp="1"/>
          </p:cNvSpPr>
          <p:nvPr>
            <p:ph type="body" sz="quarter" idx="18" hasCustomPrompt="1"/>
          </p:nvPr>
        </p:nvSpPr>
        <p:spPr>
          <a:xfrm>
            <a:off x="9098074" y="1710000"/>
            <a:ext cx="2728800" cy="604800"/>
          </a:xfrm>
        </p:spPr>
        <p:txBody>
          <a:bodyPr/>
          <a:lstStyle>
            <a:lvl1pPr>
              <a:defRPr b="1"/>
            </a:lvl1pPr>
          </a:lstStyle>
          <a:p>
            <a:pPr lvl="0"/>
            <a:r>
              <a:rPr lang="en-US" dirty="0"/>
              <a:t>Click to add text</a:t>
            </a:r>
            <a:endParaRPr lang="en-GB" dirty="0"/>
          </a:p>
        </p:txBody>
      </p:sp>
      <p:sp>
        <p:nvSpPr>
          <p:cNvPr id="20" name="Content Placeholder 19">
            <a:extLst>
              <a:ext uri="{FF2B5EF4-FFF2-40B4-BE49-F238E27FC236}">
                <a16:creationId xmlns:a16="http://schemas.microsoft.com/office/drawing/2014/main" id="{5513656D-7804-45C7-9561-4FFDBE1F523B}"/>
              </a:ext>
            </a:extLst>
          </p:cNvPr>
          <p:cNvSpPr>
            <a:spLocks noGrp="1"/>
          </p:cNvSpPr>
          <p:nvPr>
            <p:ph sz="quarter" idx="19" hasCustomPrompt="1"/>
          </p:nvPr>
        </p:nvSpPr>
        <p:spPr>
          <a:xfrm>
            <a:off x="9098074" y="2376488"/>
            <a:ext cx="2728800" cy="3343275"/>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5580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5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ED13-8109-40D7-B85E-48D72364D6E5}"/>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5A60EB60-D174-4782-B63F-DCF2657E1B13}"/>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E54526FD-FB6E-4148-89B3-7D266E27BD8F}"/>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AC5E99A7-B8B8-4860-8872-63A20BC4983E}"/>
              </a:ext>
            </a:extLst>
          </p:cNvPr>
          <p:cNvSpPr>
            <a:spLocks noGrp="1"/>
          </p:cNvSpPr>
          <p:nvPr>
            <p:ph sz="quarter" idx="12" hasCustomPrompt="1"/>
          </p:nvPr>
        </p:nvSpPr>
        <p:spPr>
          <a:xfrm>
            <a:off x="360363"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7136CF45-35B9-4F30-93CE-11D7DC6AE4AB}"/>
              </a:ext>
            </a:extLst>
          </p:cNvPr>
          <p:cNvSpPr>
            <a:spLocks noGrp="1"/>
          </p:cNvSpPr>
          <p:nvPr>
            <p:ph sz="quarter" idx="13" hasCustomPrompt="1"/>
          </p:nvPr>
        </p:nvSpPr>
        <p:spPr>
          <a:xfrm>
            <a:off x="2689691"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A190C909-262D-4930-924B-8C4285CF8554}"/>
              </a:ext>
            </a:extLst>
          </p:cNvPr>
          <p:cNvSpPr>
            <a:spLocks noGrp="1"/>
          </p:cNvSpPr>
          <p:nvPr>
            <p:ph sz="quarter" idx="14" hasCustomPrompt="1"/>
          </p:nvPr>
        </p:nvSpPr>
        <p:spPr>
          <a:xfrm>
            <a:off x="5019019"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1">
            <a:extLst>
              <a:ext uri="{FF2B5EF4-FFF2-40B4-BE49-F238E27FC236}">
                <a16:creationId xmlns:a16="http://schemas.microsoft.com/office/drawing/2014/main" id="{C18864E4-1D92-4544-8F52-1155810D7924}"/>
              </a:ext>
            </a:extLst>
          </p:cNvPr>
          <p:cNvSpPr>
            <a:spLocks noGrp="1"/>
          </p:cNvSpPr>
          <p:nvPr>
            <p:ph sz="quarter" idx="15" hasCustomPrompt="1"/>
          </p:nvPr>
        </p:nvSpPr>
        <p:spPr>
          <a:xfrm>
            <a:off x="7348347"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13">
            <a:extLst>
              <a:ext uri="{FF2B5EF4-FFF2-40B4-BE49-F238E27FC236}">
                <a16:creationId xmlns:a16="http://schemas.microsoft.com/office/drawing/2014/main" id="{E68E0E68-5345-4D62-8D07-AE58AE330678}"/>
              </a:ext>
            </a:extLst>
          </p:cNvPr>
          <p:cNvSpPr>
            <a:spLocks noGrp="1"/>
          </p:cNvSpPr>
          <p:nvPr>
            <p:ph sz="quarter" idx="16" hasCustomPrompt="1"/>
          </p:nvPr>
        </p:nvSpPr>
        <p:spPr>
          <a:xfrm>
            <a:off x="9677674" y="1710000"/>
            <a:ext cx="21492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9308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5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C433-9252-44D6-8AA4-495DB59340DB}"/>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A76AA46E-1017-4823-B4EC-B35766CE6763}"/>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01E1B86A-68D0-4D2D-A5CB-00F231C8BC28}"/>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634B8469-FF2E-4467-8E43-A49A3388A2F3}"/>
              </a:ext>
            </a:extLst>
          </p:cNvPr>
          <p:cNvSpPr>
            <a:spLocks noGrp="1"/>
          </p:cNvSpPr>
          <p:nvPr>
            <p:ph type="body" sz="quarter" idx="12" hasCustomPrompt="1"/>
          </p:nvPr>
        </p:nvSpPr>
        <p:spPr>
          <a:xfrm>
            <a:off x="360363" y="1710000"/>
            <a:ext cx="21492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6F0DDC14-9B67-4FE8-BC58-A70501A5344F}"/>
              </a:ext>
            </a:extLst>
          </p:cNvPr>
          <p:cNvSpPr>
            <a:spLocks noGrp="1"/>
          </p:cNvSpPr>
          <p:nvPr>
            <p:ph sz="quarter" idx="13" hasCustomPrompt="1"/>
          </p:nvPr>
        </p:nvSpPr>
        <p:spPr>
          <a:xfrm>
            <a:off x="360000"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A007D028-2ECB-46AF-8517-CCF9C089D819}"/>
              </a:ext>
            </a:extLst>
          </p:cNvPr>
          <p:cNvSpPr>
            <a:spLocks noGrp="1"/>
          </p:cNvSpPr>
          <p:nvPr>
            <p:ph type="body" sz="quarter" idx="14" hasCustomPrompt="1"/>
          </p:nvPr>
        </p:nvSpPr>
        <p:spPr>
          <a:xfrm>
            <a:off x="2689691" y="1710000"/>
            <a:ext cx="2149200" cy="604800"/>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2F1DDE75-E486-4A48-BDBB-2C2A5B5E64D3}"/>
              </a:ext>
            </a:extLst>
          </p:cNvPr>
          <p:cNvSpPr>
            <a:spLocks noGrp="1"/>
          </p:cNvSpPr>
          <p:nvPr>
            <p:ph sz="quarter" idx="15" hasCustomPrompt="1"/>
          </p:nvPr>
        </p:nvSpPr>
        <p:spPr>
          <a:xfrm>
            <a:off x="2689419"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87A506B6-1DA9-4CD7-9F56-C6BF2FDC187B}"/>
              </a:ext>
            </a:extLst>
          </p:cNvPr>
          <p:cNvSpPr>
            <a:spLocks noGrp="1"/>
          </p:cNvSpPr>
          <p:nvPr>
            <p:ph type="body" sz="quarter" idx="16" hasCustomPrompt="1"/>
          </p:nvPr>
        </p:nvSpPr>
        <p:spPr>
          <a:xfrm>
            <a:off x="5019019" y="1710000"/>
            <a:ext cx="2149200" cy="604800"/>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3F41FFAE-2857-4B94-916D-0210AE0A1766}"/>
              </a:ext>
            </a:extLst>
          </p:cNvPr>
          <p:cNvSpPr>
            <a:spLocks noGrp="1"/>
          </p:cNvSpPr>
          <p:nvPr>
            <p:ph sz="quarter" idx="17" hasCustomPrompt="1"/>
          </p:nvPr>
        </p:nvSpPr>
        <p:spPr>
          <a:xfrm>
            <a:off x="5018838"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8C34C508-C3AF-422F-B1C7-A38F34513AB7}"/>
              </a:ext>
            </a:extLst>
          </p:cNvPr>
          <p:cNvSpPr>
            <a:spLocks noGrp="1"/>
          </p:cNvSpPr>
          <p:nvPr>
            <p:ph type="body" sz="quarter" idx="18" hasCustomPrompt="1"/>
          </p:nvPr>
        </p:nvSpPr>
        <p:spPr>
          <a:xfrm>
            <a:off x="7348347" y="1710000"/>
            <a:ext cx="2149200" cy="604800"/>
          </a:xfrm>
        </p:spPr>
        <p:txBody>
          <a:bodyPr/>
          <a:lstStyle>
            <a:lvl1pPr>
              <a:defRPr b="1"/>
            </a:lvl1pPr>
          </a:lstStyle>
          <a:p>
            <a:pPr lvl="0"/>
            <a:r>
              <a:rPr lang="en-US" dirty="0"/>
              <a:t>Click to add text</a:t>
            </a:r>
            <a:endParaRPr lang="en-GB" dirty="0"/>
          </a:p>
        </p:txBody>
      </p:sp>
      <p:sp>
        <p:nvSpPr>
          <p:cNvPr id="20" name="Content Placeholder 19">
            <a:extLst>
              <a:ext uri="{FF2B5EF4-FFF2-40B4-BE49-F238E27FC236}">
                <a16:creationId xmlns:a16="http://schemas.microsoft.com/office/drawing/2014/main" id="{0D9455C4-8047-4B5B-B5BC-4A0379405BC2}"/>
              </a:ext>
            </a:extLst>
          </p:cNvPr>
          <p:cNvSpPr>
            <a:spLocks noGrp="1"/>
          </p:cNvSpPr>
          <p:nvPr>
            <p:ph sz="quarter" idx="19" hasCustomPrompt="1"/>
          </p:nvPr>
        </p:nvSpPr>
        <p:spPr>
          <a:xfrm>
            <a:off x="7348257" y="2376488"/>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1">
            <a:extLst>
              <a:ext uri="{FF2B5EF4-FFF2-40B4-BE49-F238E27FC236}">
                <a16:creationId xmlns:a16="http://schemas.microsoft.com/office/drawing/2014/main" id="{5AEAC907-A41C-4782-BCD8-2B8C0ADD422D}"/>
              </a:ext>
            </a:extLst>
          </p:cNvPr>
          <p:cNvSpPr>
            <a:spLocks noGrp="1"/>
          </p:cNvSpPr>
          <p:nvPr>
            <p:ph type="body" sz="quarter" idx="20" hasCustomPrompt="1"/>
          </p:nvPr>
        </p:nvSpPr>
        <p:spPr>
          <a:xfrm>
            <a:off x="9677674" y="1710000"/>
            <a:ext cx="2149200" cy="604800"/>
          </a:xfrm>
        </p:spPr>
        <p:txBody>
          <a:bodyPr/>
          <a:lstStyle>
            <a:lvl1pPr>
              <a:defRPr b="1"/>
            </a:lvl1pPr>
          </a:lstStyle>
          <a:p>
            <a:pPr lvl="0"/>
            <a:r>
              <a:rPr lang="en-US" dirty="0"/>
              <a:t>Click to add text</a:t>
            </a:r>
            <a:endParaRPr lang="en-GB" dirty="0"/>
          </a:p>
        </p:txBody>
      </p:sp>
      <p:sp>
        <p:nvSpPr>
          <p:cNvPr id="24" name="Content Placeholder 23">
            <a:extLst>
              <a:ext uri="{FF2B5EF4-FFF2-40B4-BE49-F238E27FC236}">
                <a16:creationId xmlns:a16="http://schemas.microsoft.com/office/drawing/2014/main" id="{056BBA8E-FD61-47C5-A779-B66918B4D327}"/>
              </a:ext>
            </a:extLst>
          </p:cNvPr>
          <p:cNvSpPr>
            <a:spLocks noGrp="1"/>
          </p:cNvSpPr>
          <p:nvPr>
            <p:ph sz="quarter" idx="21" hasCustomPrompt="1"/>
          </p:nvPr>
        </p:nvSpPr>
        <p:spPr>
          <a:xfrm>
            <a:off x="9677674" y="2376000"/>
            <a:ext cx="21492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6874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6 x content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4F353-7CBB-4EBB-BB48-0DDB45E9B8E5}"/>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055794D1-DF29-4B89-9359-EE65C8A56AFE}"/>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5C772A83-22C7-42BE-87D1-B99FEC13505C}"/>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127B7932-7D06-4E7E-AF70-44D39F481C0B}"/>
              </a:ext>
            </a:extLst>
          </p:cNvPr>
          <p:cNvSpPr>
            <a:spLocks noGrp="1"/>
          </p:cNvSpPr>
          <p:nvPr>
            <p:ph sz="quarter" idx="12" hasCustomPrompt="1"/>
          </p:nvPr>
        </p:nvSpPr>
        <p:spPr>
          <a:xfrm>
            <a:off x="36000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2FB353AB-4D08-4BBD-91C2-E6A30A5F493F}"/>
              </a:ext>
            </a:extLst>
          </p:cNvPr>
          <p:cNvSpPr>
            <a:spLocks noGrp="1"/>
          </p:cNvSpPr>
          <p:nvPr>
            <p:ph sz="quarter" idx="13" hasCustomPrompt="1"/>
          </p:nvPr>
        </p:nvSpPr>
        <p:spPr>
          <a:xfrm>
            <a:off x="2301295"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9">
            <a:extLst>
              <a:ext uri="{FF2B5EF4-FFF2-40B4-BE49-F238E27FC236}">
                <a16:creationId xmlns:a16="http://schemas.microsoft.com/office/drawing/2014/main" id="{F4A6B5AF-EB3C-46C5-B212-27204822781C}"/>
              </a:ext>
            </a:extLst>
          </p:cNvPr>
          <p:cNvSpPr>
            <a:spLocks noGrp="1"/>
          </p:cNvSpPr>
          <p:nvPr>
            <p:ph sz="quarter" idx="14" hasCustomPrompt="1"/>
          </p:nvPr>
        </p:nvSpPr>
        <p:spPr>
          <a:xfrm>
            <a:off x="424080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Content Placeholder 11">
            <a:extLst>
              <a:ext uri="{FF2B5EF4-FFF2-40B4-BE49-F238E27FC236}">
                <a16:creationId xmlns:a16="http://schemas.microsoft.com/office/drawing/2014/main" id="{5800475F-DBE2-47A0-89B9-1175EDD8427E}"/>
              </a:ext>
            </a:extLst>
          </p:cNvPr>
          <p:cNvSpPr>
            <a:spLocks noGrp="1"/>
          </p:cNvSpPr>
          <p:nvPr>
            <p:ph sz="quarter" idx="15" hasCustomPrompt="1"/>
          </p:nvPr>
        </p:nvSpPr>
        <p:spPr>
          <a:xfrm>
            <a:off x="6183885"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13">
            <a:extLst>
              <a:ext uri="{FF2B5EF4-FFF2-40B4-BE49-F238E27FC236}">
                <a16:creationId xmlns:a16="http://schemas.microsoft.com/office/drawing/2014/main" id="{0B5CE08A-01D2-488B-843A-CA3415AB7320}"/>
              </a:ext>
            </a:extLst>
          </p:cNvPr>
          <p:cNvSpPr>
            <a:spLocks noGrp="1"/>
          </p:cNvSpPr>
          <p:nvPr>
            <p:ph sz="quarter" idx="16" hasCustomPrompt="1"/>
          </p:nvPr>
        </p:nvSpPr>
        <p:spPr>
          <a:xfrm>
            <a:off x="8125180"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15">
            <a:extLst>
              <a:ext uri="{FF2B5EF4-FFF2-40B4-BE49-F238E27FC236}">
                <a16:creationId xmlns:a16="http://schemas.microsoft.com/office/drawing/2014/main" id="{39BAB9BC-6F39-4494-87B4-04D45B7607BE}"/>
              </a:ext>
            </a:extLst>
          </p:cNvPr>
          <p:cNvSpPr>
            <a:spLocks noGrp="1"/>
          </p:cNvSpPr>
          <p:nvPr>
            <p:ph sz="quarter" idx="17" hasCustomPrompt="1"/>
          </p:nvPr>
        </p:nvSpPr>
        <p:spPr>
          <a:xfrm>
            <a:off x="10066474" y="1710000"/>
            <a:ext cx="17604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05982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6 x content + headings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6FA1-AACD-4AC6-8977-227A1E8204A7}"/>
              </a:ext>
            </a:extLst>
          </p:cNvPr>
          <p:cNvSpPr>
            <a:spLocks noGrp="1"/>
          </p:cNvSpPr>
          <p:nvPr>
            <p:ph type="title" hasCustomPrompt="1"/>
          </p:nvPr>
        </p:nvSpPr>
        <p:spPr>
          <a:xfrm>
            <a:off x="359999" y="430718"/>
            <a:ext cx="11466875" cy="403200"/>
          </a:xfrm>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9E9A02C0-437A-4731-B690-16D1AFCAA82F}"/>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B7CC7B4E-73B3-4F33-A7FC-00F64BC9BBCD}"/>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570764FD-7DA2-4FE5-A31B-6691075F4688}"/>
              </a:ext>
            </a:extLst>
          </p:cNvPr>
          <p:cNvSpPr>
            <a:spLocks noGrp="1"/>
          </p:cNvSpPr>
          <p:nvPr>
            <p:ph type="body" sz="quarter" idx="12" hasCustomPrompt="1"/>
          </p:nvPr>
        </p:nvSpPr>
        <p:spPr>
          <a:xfrm>
            <a:off x="360000" y="1708149"/>
            <a:ext cx="1760400"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CBC0C4CA-E13F-460B-A188-81482902B701}"/>
              </a:ext>
            </a:extLst>
          </p:cNvPr>
          <p:cNvSpPr>
            <a:spLocks noGrp="1"/>
          </p:cNvSpPr>
          <p:nvPr>
            <p:ph sz="quarter" idx="13" hasCustomPrompt="1"/>
          </p:nvPr>
        </p:nvSpPr>
        <p:spPr>
          <a:xfrm>
            <a:off x="36000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E105AA54-6669-4974-B1E8-3E58001D876E}"/>
              </a:ext>
            </a:extLst>
          </p:cNvPr>
          <p:cNvSpPr>
            <a:spLocks noGrp="1"/>
          </p:cNvSpPr>
          <p:nvPr>
            <p:ph type="body" sz="quarter" idx="14" hasCustomPrompt="1"/>
          </p:nvPr>
        </p:nvSpPr>
        <p:spPr>
          <a:xfrm>
            <a:off x="2301295" y="1708149"/>
            <a:ext cx="1760400" cy="604800"/>
          </a:xfrm>
        </p:spPr>
        <p:txBody>
          <a:bodyPr/>
          <a:lstStyle>
            <a:lvl1pPr>
              <a:defRPr b="1"/>
            </a:lvl1pPr>
          </a:lstStyle>
          <a:p>
            <a:pPr lvl="0"/>
            <a:r>
              <a:rPr lang="en-US" dirty="0"/>
              <a:t>Click to add text</a:t>
            </a:r>
            <a:endParaRPr lang="en-GB" dirty="0"/>
          </a:p>
        </p:txBody>
      </p:sp>
      <p:sp>
        <p:nvSpPr>
          <p:cNvPr id="12" name="Content Placeholder 11">
            <a:extLst>
              <a:ext uri="{FF2B5EF4-FFF2-40B4-BE49-F238E27FC236}">
                <a16:creationId xmlns:a16="http://schemas.microsoft.com/office/drawing/2014/main" id="{D2A0DDBF-A8B7-4F77-B8D5-E6CF8FB015AE}"/>
              </a:ext>
            </a:extLst>
          </p:cNvPr>
          <p:cNvSpPr>
            <a:spLocks noGrp="1"/>
          </p:cNvSpPr>
          <p:nvPr>
            <p:ph sz="quarter" idx="15" hasCustomPrompt="1"/>
          </p:nvPr>
        </p:nvSpPr>
        <p:spPr>
          <a:xfrm>
            <a:off x="2301295"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13">
            <a:extLst>
              <a:ext uri="{FF2B5EF4-FFF2-40B4-BE49-F238E27FC236}">
                <a16:creationId xmlns:a16="http://schemas.microsoft.com/office/drawing/2014/main" id="{E793D7A9-75C8-4028-9CA8-F07E93F82E4E}"/>
              </a:ext>
            </a:extLst>
          </p:cNvPr>
          <p:cNvSpPr>
            <a:spLocks noGrp="1"/>
          </p:cNvSpPr>
          <p:nvPr>
            <p:ph type="body" sz="quarter" idx="16" hasCustomPrompt="1"/>
          </p:nvPr>
        </p:nvSpPr>
        <p:spPr>
          <a:xfrm>
            <a:off x="4240800" y="1708150"/>
            <a:ext cx="1760400" cy="604800"/>
          </a:xfrm>
        </p:spPr>
        <p:txBody>
          <a:bodyPr/>
          <a:lstStyle>
            <a:lvl1pPr>
              <a:defRPr b="1"/>
            </a:lvl1pPr>
          </a:lstStyle>
          <a:p>
            <a:pPr lvl="0"/>
            <a:r>
              <a:rPr lang="en-US" dirty="0"/>
              <a:t>Click to add text</a:t>
            </a:r>
            <a:endParaRPr lang="en-GB" dirty="0"/>
          </a:p>
        </p:txBody>
      </p:sp>
      <p:sp>
        <p:nvSpPr>
          <p:cNvPr id="16" name="Content Placeholder 15">
            <a:extLst>
              <a:ext uri="{FF2B5EF4-FFF2-40B4-BE49-F238E27FC236}">
                <a16:creationId xmlns:a16="http://schemas.microsoft.com/office/drawing/2014/main" id="{9B5E2A26-6C2A-419D-B4DC-291BA85B0C8A}"/>
              </a:ext>
            </a:extLst>
          </p:cNvPr>
          <p:cNvSpPr>
            <a:spLocks noGrp="1"/>
          </p:cNvSpPr>
          <p:nvPr>
            <p:ph sz="quarter" idx="17" hasCustomPrompt="1"/>
          </p:nvPr>
        </p:nvSpPr>
        <p:spPr>
          <a:xfrm>
            <a:off x="424080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17">
            <a:extLst>
              <a:ext uri="{FF2B5EF4-FFF2-40B4-BE49-F238E27FC236}">
                <a16:creationId xmlns:a16="http://schemas.microsoft.com/office/drawing/2014/main" id="{3DE92C5F-EFFE-48BF-93E1-CC78EFCD2947}"/>
              </a:ext>
            </a:extLst>
          </p:cNvPr>
          <p:cNvSpPr>
            <a:spLocks noGrp="1"/>
          </p:cNvSpPr>
          <p:nvPr>
            <p:ph type="body" sz="quarter" idx="18" hasCustomPrompt="1"/>
          </p:nvPr>
        </p:nvSpPr>
        <p:spPr>
          <a:xfrm>
            <a:off x="6183885" y="1708149"/>
            <a:ext cx="1760400" cy="604800"/>
          </a:xfrm>
        </p:spPr>
        <p:txBody>
          <a:bodyPr/>
          <a:lstStyle>
            <a:lvl1pPr>
              <a:defRPr b="1"/>
            </a:lvl1pPr>
          </a:lstStyle>
          <a:p>
            <a:pPr lvl="0"/>
            <a:r>
              <a:rPr lang="en-US" dirty="0"/>
              <a:t>Click to add text</a:t>
            </a:r>
            <a:endParaRPr lang="en-GB" dirty="0"/>
          </a:p>
        </p:txBody>
      </p:sp>
      <p:sp>
        <p:nvSpPr>
          <p:cNvPr id="20" name="Content Placeholder 19">
            <a:extLst>
              <a:ext uri="{FF2B5EF4-FFF2-40B4-BE49-F238E27FC236}">
                <a16:creationId xmlns:a16="http://schemas.microsoft.com/office/drawing/2014/main" id="{3DA85A52-F7FD-4298-9AE5-CB80F4E3C640}"/>
              </a:ext>
            </a:extLst>
          </p:cNvPr>
          <p:cNvSpPr>
            <a:spLocks noGrp="1"/>
          </p:cNvSpPr>
          <p:nvPr>
            <p:ph sz="quarter" idx="19" hasCustomPrompt="1"/>
          </p:nvPr>
        </p:nvSpPr>
        <p:spPr>
          <a:xfrm>
            <a:off x="6183885"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2" name="Text Placeholder 21">
            <a:extLst>
              <a:ext uri="{FF2B5EF4-FFF2-40B4-BE49-F238E27FC236}">
                <a16:creationId xmlns:a16="http://schemas.microsoft.com/office/drawing/2014/main" id="{44E88849-5449-4627-813B-31B40F08F009}"/>
              </a:ext>
            </a:extLst>
          </p:cNvPr>
          <p:cNvSpPr>
            <a:spLocks noGrp="1"/>
          </p:cNvSpPr>
          <p:nvPr>
            <p:ph type="body" sz="quarter" idx="20" hasCustomPrompt="1"/>
          </p:nvPr>
        </p:nvSpPr>
        <p:spPr>
          <a:xfrm>
            <a:off x="8125180" y="1708150"/>
            <a:ext cx="1760400" cy="604800"/>
          </a:xfrm>
        </p:spPr>
        <p:txBody>
          <a:bodyPr/>
          <a:lstStyle>
            <a:lvl1pPr>
              <a:defRPr b="1"/>
            </a:lvl1pPr>
          </a:lstStyle>
          <a:p>
            <a:pPr lvl="0"/>
            <a:r>
              <a:rPr lang="en-US" dirty="0"/>
              <a:t>Click to add text</a:t>
            </a:r>
            <a:endParaRPr lang="en-GB" dirty="0"/>
          </a:p>
        </p:txBody>
      </p:sp>
      <p:sp>
        <p:nvSpPr>
          <p:cNvPr id="24" name="Content Placeholder 23">
            <a:extLst>
              <a:ext uri="{FF2B5EF4-FFF2-40B4-BE49-F238E27FC236}">
                <a16:creationId xmlns:a16="http://schemas.microsoft.com/office/drawing/2014/main" id="{9A7FC01F-A245-4C0F-BF24-3AAE6AC55CC4}"/>
              </a:ext>
            </a:extLst>
          </p:cNvPr>
          <p:cNvSpPr>
            <a:spLocks noGrp="1"/>
          </p:cNvSpPr>
          <p:nvPr>
            <p:ph sz="quarter" idx="21" hasCustomPrompt="1"/>
          </p:nvPr>
        </p:nvSpPr>
        <p:spPr>
          <a:xfrm>
            <a:off x="8125180"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6" name="Text Placeholder 25">
            <a:extLst>
              <a:ext uri="{FF2B5EF4-FFF2-40B4-BE49-F238E27FC236}">
                <a16:creationId xmlns:a16="http://schemas.microsoft.com/office/drawing/2014/main" id="{5CCD92EA-38A4-44E5-ADF7-78EA3D6DD06D}"/>
              </a:ext>
            </a:extLst>
          </p:cNvPr>
          <p:cNvSpPr>
            <a:spLocks noGrp="1"/>
          </p:cNvSpPr>
          <p:nvPr>
            <p:ph type="body" sz="quarter" idx="22" hasCustomPrompt="1"/>
          </p:nvPr>
        </p:nvSpPr>
        <p:spPr>
          <a:xfrm>
            <a:off x="10066474" y="1708150"/>
            <a:ext cx="1760400" cy="604800"/>
          </a:xfrm>
        </p:spPr>
        <p:txBody>
          <a:bodyPr/>
          <a:lstStyle>
            <a:lvl1pPr>
              <a:defRPr b="1"/>
            </a:lvl1pPr>
          </a:lstStyle>
          <a:p>
            <a:pPr lvl="0"/>
            <a:r>
              <a:rPr lang="en-US" dirty="0"/>
              <a:t>Click to add text</a:t>
            </a:r>
            <a:endParaRPr lang="en-GB" dirty="0"/>
          </a:p>
        </p:txBody>
      </p:sp>
      <p:sp>
        <p:nvSpPr>
          <p:cNvPr id="28" name="Content Placeholder 27">
            <a:extLst>
              <a:ext uri="{FF2B5EF4-FFF2-40B4-BE49-F238E27FC236}">
                <a16:creationId xmlns:a16="http://schemas.microsoft.com/office/drawing/2014/main" id="{8317D903-C6B2-443C-A2F2-E7B672E08E3B}"/>
              </a:ext>
            </a:extLst>
          </p:cNvPr>
          <p:cNvSpPr>
            <a:spLocks noGrp="1"/>
          </p:cNvSpPr>
          <p:nvPr>
            <p:ph sz="quarter" idx="23" hasCustomPrompt="1"/>
          </p:nvPr>
        </p:nvSpPr>
        <p:spPr>
          <a:xfrm>
            <a:off x="10066474" y="2376000"/>
            <a:ext cx="17604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208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 no sub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8738-2E1C-4407-AE23-FC7C52247775}"/>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38DB932A-F9A4-4379-8F69-FA63BDFA2491}"/>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DC347A58-42BF-4A47-A878-643A5CD2794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0950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59999" y="2258559"/>
            <a:ext cx="5643563" cy="1980000"/>
          </a:xfrm>
          <a:prstGeom prst="rect">
            <a:avLst/>
          </a:prstGeom>
        </p:spPr>
        <p:txBody>
          <a:bodyPr anchor="t"/>
          <a:lstStyle>
            <a:lvl1pPr algn="l">
              <a:spcBef>
                <a:spcPts val="200"/>
              </a:spcBef>
              <a:defRPr sz="4000" b="0">
                <a:solidFill>
                  <a:schemeClr val="tx1"/>
                </a:solidFill>
              </a:defRPr>
            </a:lvl1pPr>
            <a:lvl2pPr marL="0" indent="0" algn="l">
              <a:spcBef>
                <a:spcPts val="200"/>
              </a:spcBef>
              <a:buNone/>
              <a:defRPr sz="2200" b="0">
                <a:solidFill>
                  <a:schemeClr val="tx1"/>
                </a:solidFill>
              </a:defRPr>
            </a:lvl2pPr>
          </a:lstStyle>
          <a:p>
            <a:pPr lvl="0"/>
            <a:r>
              <a:rPr lang="en-GB" dirty="0"/>
              <a:t>Click to add title</a:t>
            </a:r>
          </a:p>
        </p:txBody>
      </p:sp>
      <p:sp>
        <p:nvSpPr>
          <p:cNvPr id="5" name="Text Placeholder 2"/>
          <p:cNvSpPr>
            <a:spLocks noGrp="1"/>
          </p:cNvSpPr>
          <p:nvPr>
            <p:ph type="body" sz="quarter" idx="16" hasCustomPrompt="1"/>
          </p:nvPr>
        </p:nvSpPr>
        <p:spPr>
          <a:xfrm>
            <a:off x="359999" y="1713600"/>
            <a:ext cx="976676" cy="540000"/>
          </a:xfrm>
          <a:prstGeom prst="rect">
            <a:avLst/>
          </a:prstGeom>
        </p:spPr>
        <p:txBody>
          <a:bodyPr anchor="t"/>
          <a:lstStyle>
            <a:lvl1pPr algn="l">
              <a:spcBef>
                <a:spcPts val="200"/>
              </a:spcBef>
              <a:defRPr sz="4000" b="0">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3673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shboard expor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6FF685-0455-410C-BAD6-9C18A6B827C5}"/>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C42994E6-33EF-41B4-9B8F-14CDAEC3A969}"/>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68E51B97-D115-41B0-A593-DB194CD06371}"/>
              </a:ext>
            </a:extLst>
          </p:cNvPr>
          <p:cNvSpPr>
            <a:spLocks noGrp="1"/>
          </p:cNvSpPr>
          <p:nvPr>
            <p:ph sz="quarter" idx="12" hasCustomPrompt="1"/>
          </p:nvPr>
        </p:nvSpPr>
        <p:spPr>
          <a:xfrm>
            <a:off x="360000" y="432000"/>
            <a:ext cx="9536400" cy="5281200"/>
          </a:xfrm>
        </p:spPr>
        <p:txBody>
          <a:bodyPr/>
          <a:lstStyle>
            <a:lvl1pPr>
              <a:defRPr/>
            </a:lvl1pPr>
          </a:lstStyle>
          <a:p>
            <a:pPr lvl="0"/>
            <a:r>
              <a:rPr lang="en-US" dirty="0"/>
              <a:t>Click to add content</a:t>
            </a:r>
          </a:p>
        </p:txBody>
      </p:sp>
      <p:sp>
        <p:nvSpPr>
          <p:cNvPr id="8" name="Text Placeholder 7">
            <a:extLst>
              <a:ext uri="{FF2B5EF4-FFF2-40B4-BE49-F238E27FC236}">
                <a16:creationId xmlns:a16="http://schemas.microsoft.com/office/drawing/2014/main" id="{8956DFF0-F399-4C7B-9862-88E481176C81}"/>
              </a:ext>
            </a:extLst>
          </p:cNvPr>
          <p:cNvSpPr>
            <a:spLocks noGrp="1"/>
          </p:cNvSpPr>
          <p:nvPr>
            <p:ph type="body" sz="quarter" idx="13" hasCustomPrompt="1"/>
          </p:nvPr>
        </p:nvSpPr>
        <p:spPr>
          <a:xfrm>
            <a:off x="10062000" y="432000"/>
            <a:ext cx="1764000" cy="52812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6704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black)">
    <p:bg>
      <p:bgPr>
        <a:solidFill>
          <a:srgbClr val="000000"/>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CC213809-11F2-4FF6-8836-C61FDCCBA32E}"/>
              </a:ext>
            </a:extLst>
          </p:cNvPr>
          <p:cNvSpPr>
            <a:spLocks noGrp="1"/>
          </p:cNvSpPr>
          <p:nvPr>
            <p:ph type="pic" sz="quarter" idx="19"/>
          </p:nvPr>
        </p:nvSpPr>
        <p:spPr>
          <a:xfrm>
            <a:off x="4272000" y="1490400"/>
            <a:ext cx="7920000" cy="4500000"/>
          </a:xfrm>
        </p:spPr>
        <p:txBody>
          <a:bodyPr/>
          <a:lstStyle/>
          <a:p>
            <a:r>
              <a:rPr lang="en-US"/>
              <a:t>Click icon to add picture</a:t>
            </a:r>
            <a:endParaRPr lang="en-GB"/>
          </a:p>
        </p:txBody>
      </p:sp>
      <p:sp>
        <p:nvSpPr>
          <p:cNvPr id="9" name="Title 1">
            <a:extLst>
              <a:ext uri="{FF2B5EF4-FFF2-40B4-BE49-F238E27FC236}">
                <a16:creationId xmlns:a16="http://schemas.microsoft.com/office/drawing/2014/main" id="{F1EB514B-0857-4EBF-B042-2A3E81792E20}"/>
              </a:ext>
            </a:extLst>
          </p:cNvPr>
          <p:cNvSpPr>
            <a:spLocks noGrp="1"/>
          </p:cNvSpPr>
          <p:nvPr>
            <p:ph type="ctrTitle" hasCustomPrompt="1"/>
          </p:nvPr>
        </p:nvSpPr>
        <p:spPr>
          <a:xfrm>
            <a:off x="360000" y="1490400"/>
            <a:ext cx="3520800" cy="1975330"/>
          </a:xfrm>
          <a:prstGeom prst="rect">
            <a:avLst/>
          </a:prstGeom>
        </p:spPr>
        <p:txBody>
          <a:bodyPr anchor="t">
            <a:noAutofit/>
          </a:bodyPr>
          <a:lstStyle>
            <a:lvl1pPr algn="l">
              <a:defRPr sz="3000" b="0">
                <a:solidFill>
                  <a:schemeClr val="bg1"/>
                </a:solidFill>
              </a:defRPr>
            </a:lvl1pPr>
          </a:lstStyle>
          <a:p>
            <a:r>
              <a:rPr lang="en-GB" dirty="0"/>
              <a:t>Click to add title</a:t>
            </a:r>
          </a:p>
        </p:txBody>
      </p:sp>
      <p:sp>
        <p:nvSpPr>
          <p:cNvPr id="10" name="Subtitle 2">
            <a:extLst>
              <a:ext uri="{FF2B5EF4-FFF2-40B4-BE49-F238E27FC236}">
                <a16:creationId xmlns:a16="http://schemas.microsoft.com/office/drawing/2014/main" id="{E8F4C310-09FC-4B27-9FA2-5128CE9C6086}"/>
              </a:ext>
            </a:extLst>
          </p:cNvPr>
          <p:cNvSpPr>
            <a:spLocks noGrp="1"/>
          </p:cNvSpPr>
          <p:nvPr>
            <p:ph type="subTitle" idx="1" hasCustomPrompt="1"/>
          </p:nvPr>
        </p:nvSpPr>
        <p:spPr>
          <a:xfrm>
            <a:off x="360000" y="3708000"/>
            <a:ext cx="3520800" cy="1022713"/>
          </a:xfrm>
          <a:prstGeom prst="rect">
            <a:avLst/>
          </a:prstGeom>
        </p:spPr>
        <p:txBody>
          <a:bodyPr anchor="t">
            <a:noAutofit/>
          </a:bodyPr>
          <a:lstStyle>
            <a:lvl1pPr marL="0" indent="0" algn="l">
              <a:spcBef>
                <a:spcPts val="600"/>
              </a:spcBef>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 name="Text Placeholder 2">
            <a:extLst>
              <a:ext uri="{FF2B5EF4-FFF2-40B4-BE49-F238E27FC236}">
                <a16:creationId xmlns:a16="http://schemas.microsoft.com/office/drawing/2014/main" id="{198B54B2-17FC-4F44-A549-93DE726BD63E}"/>
              </a:ext>
            </a:extLst>
          </p:cNvPr>
          <p:cNvSpPr>
            <a:spLocks noGrp="1"/>
          </p:cNvSpPr>
          <p:nvPr>
            <p:ph type="body" sz="quarter" idx="20" hasCustomPrompt="1"/>
          </p:nvPr>
        </p:nvSpPr>
        <p:spPr>
          <a:xfrm>
            <a:off x="360000" y="4971600"/>
            <a:ext cx="3519536" cy="1022713"/>
          </a:xfrm>
        </p:spPr>
        <p:txBody>
          <a:bodyPr anchor="b"/>
          <a:lstStyle>
            <a:lvl1pPr>
              <a:spcBef>
                <a:spcPts val="600"/>
              </a:spcBef>
              <a:defRPr sz="1200">
                <a:solidFill>
                  <a:schemeClr val="bg1"/>
                </a:solidFill>
              </a:defRPr>
            </a:lvl1pPr>
          </a:lstStyle>
          <a:p>
            <a:pPr lvl="0"/>
            <a:r>
              <a:rPr lang="en-US" dirty="0"/>
              <a:t>Click to add text </a:t>
            </a:r>
          </a:p>
        </p:txBody>
      </p:sp>
      <p:pic>
        <p:nvPicPr>
          <p:cNvPr id="12" name="Graphic 11">
            <a:extLst>
              <a:ext uri="{FF2B5EF4-FFF2-40B4-BE49-F238E27FC236}">
                <a16:creationId xmlns:a16="http://schemas.microsoft.com/office/drawing/2014/main" id="{2087B06F-69A6-4EAD-A196-9FC5E6C0FDA6}"/>
              </a:ext>
            </a:extLst>
          </p:cNvPr>
          <p:cNvPicPr>
            <a:picLocks noChangeAspect="1"/>
          </p:cNvPicPr>
          <p:nvPr userDrawn="1">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360000" y="558000"/>
            <a:ext cx="1940914" cy="367200"/>
          </a:xfrm>
          <a:prstGeom prst="rect">
            <a:avLst/>
          </a:prstGeom>
        </p:spPr>
      </p:pic>
      <p:pic>
        <p:nvPicPr>
          <p:cNvPr id="11" name="Picture 10">
            <a:extLst>
              <a:ext uri="{FF2B5EF4-FFF2-40B4-BE49-F238E27FC236}">
                <a16:creationId xmlns:a16="http://schemas.microsoft.com/office/drawing/2014/main" id="{AB940724-CD0A-4966-9236-B1E83A63E8E9}"/>
              </a:ext>
            </a:extLst>
          </p:cNvPr>
          <p:cNvPicPr>
            <a:picLocks noChangeAspect="1"/>
          </p:cNvPicPr>
          <p:nvPr userDrawn="1"/>
        </p:nvPicPr>
        <p:blipFill>
          <a:blip r:embed="rId5"/>
          <a:stretch>
            <a:fillRect/>
          </a:stretch>
        </p:blipFill>
        <p:spPr>
          <a:xfrm>
            <a:off x="4213475" y="1490401"/>
            <a:ext cx="63612" cy="4500000"/>
          </a:xfrm>
          <a:prstGeom prst="rect">
            <a:avLst/>
          </a:prstGeom>
        </p:spPr>
      </p:pic>
    </p:spTree>
    <p:extLst>
      <p:ext uri="{BB962C8B-B14F-4D97-AF65-F5344CB8AC3E}">
        <p14:creationId xmlns:p14="http://schemas.microsoft.com/office/powerpoint/2010/main" val="148071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5" hasCustomPrompt="1"/>
          </p:nvPr>
        </p:nvSpPr>
        <p:spPr>
          <a:xfrm>
            <a:off x="359999" y="2258559"/>
            <a:ext cx="5643563" cy="1980000"/>
          </a:xfrm>
          <a:prstGeom prst="rect">
            <a:avLst/>
          </a:prstGeom>
        </p:spPr>
        <p:txBody>
          <a:bodyPr anchor="t"/>
          <a:lstStyle>
            <a:lvl1pPr algn="l">
              <a:spcBef>
                <a:spcPts val="200"/>
              </a:spcBef>
              <a:defRPr sz="4000" b="0">
                <a:solidFill>
                  <a:schemeClr val="tx1"/>
                </a:solidFill>
              </a:defRPr>
            </a:lvl1pPr>
            <a:lvl2pPr marL="0" indent="0" algn="l">
              <a:spcBef>
                <a:spcPts val="200"/>
              </a:spcBef>
              <a:buNone/>
              <a:defRPr sz="2200" b="0">
                <a:solidFill>
                  <a:schemeClr val="tx1"/>
                </a:solidFill>
              </a:defRPr>
            </a:lvl2pPr>
          </a:lstStyle>
          <a:p>
            <a:pPr lvl="0"/>
            <a:r>
              <a:rPr lang="en-GB" dirty="0"/>
              <a:t>Click to add title</a:t>
            </a:r>
          </a:p>
        </p:txBody>
      </p:sp>
      <p:sp>
        <p:nvSpPr>
          <p:cNvPr id="5" name="Text Placeholder 2"/>
          <p:cNvSpPr>
            <a:spLocks noGrp="1"/>
          </p:cNvSpPr>
          <p:nvPr>
            <p:ph type="body" sz="quarter" idx="16" hasCustomPrompt="1"/>
          </p:nvPr>
        </p:nvSpPr>
        <p:spPr>
          <a:xfrm>
            <a:off x="359999" y="1713600"/>
            <a:ext cx="976676" cy="540000"/>
          </a:xfrm>
          <a:prstGeom prst="rect">
            <a:avLst/>
          </a:prstGeom>
        </p:spPr>
        <p:txBody>
          <a:bodyPr anchor="t"/>
          <a:lstStyle>
            <a:lvl1pPr algn="l">
              <a:spcBef>
                <a:spcPts val="200"/>
              </a:spcBef>
              <a:defRPr sz="4000" b="0">
                <a:solidFill>
                  <a:schemeClr val="tx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40192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black)">
    <p:bg>
      <p:bgPr>
        <a:solidFill>
          <a:srgbClr val="000000"/>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359998" y="2257200"/>
            <a:ext cx="5643927" cy="1980000"/>
          </a:xfrm>
          <a:prstGeom prst="rect">
            <a:avLst/>
          </a:prstGeom>
        </p:spPr>
        <p:txBody>
          <a:bodyPr anchor="t"/>
          <a:lstStyle>
            <a:lvl1pPr algn="l">
              <a:spcBef>
                <a:spcPts val="200"/>
              </a:spcBef>
              <a:defRPr sz="4000" b="0">
                <a:solidFill>
                  <a:schemeClr val="bg1"/>
                </a:solidFill>
              </a:defRPr>
            </a:lvl1pPr>
            <a:lvl2pPr marL="0" indent="0" algn="l">
              <a:spcBef>
                <a:spcPts val="200"/>
              </a:spcBef>
              <a:buNone/>
              <a:defRPr sz="2200" b="0">
                <a:solidFill>
                  <a:schemeClr val="bg1"/>
                </a:solidFill>
              </a:defRPr>
            </a:lvl2pPr>
          </a:lstStyle>
          <a:p>
            <a:pPr lvl="0"/>
            <a:r>
              <a:rPr lang="en-GB" dirty="0"/>
              <a:t>Click to add title</a:t>
            </a:r>
          </a:p>
        </p:txBody>
      </p:sp>
      <p:sp>
        <p:nvSpPr>
          <p:cNvPr id="7" name="Text Placeholder 2"/>
          <p:cNvSpPr>
            <a:spLocks noGrp="1"/>
          </p:cNvSpPr>
          <p:nvPr>
            <p:ph type="body" sz="quarter" idx="16" hasCustomPrompt="1"/>
          </p:nvPr>
        </p:nvSpPr>
        <p:spPr>
          <a:xfrm>
            <a:off x="360363" y="1713332"/>
            <a:ext cx="976312" cy="540000"/>
          </a:xfrm>
          <a:prstGeom prst="rect">
            <a:avLst/>
          </a:prstGeom>
        </p:spPr>
        <p:txBody>
          <a:bodyPr anchor="t"/>
          <a:lstStyle>
            <a:lvl1pPr algn="l">
              <a:spcBef>
                <a:spcPts val="200"/>
              </a:spcBef>
              <a:defRPr sz="4000" b="0">
                <a:solidFill>
                  <a:schemeClr val="bg1"/>
                </a:solidFill>
              </a:defRPr>
            </a:lvl1pPr>
            <a:lvl2pPr marL="0" indent="0" algn="l">
              <a:spcBef>
                <a:spcPts val="200"/>
              </a:spcBef>
              <a:buNone/>
              <a:defRPr sz="2200" b="0">
                <a:solidFill>
                  <a:schemeClr val="tx1"/>
                </a:solidFill>
              </a:defRPr>
            </a:lvl2pPr>
          </a:lstStyle>
          <a:p>
            <a:pPr lvl="0"/>
            <a:r>
              <a:rPr lang="en-US" dirty="0"/>
              <a:t>No.</a:t>
            </a:r>
          </a:p>
        </p:txBody>
      </p:sp>
    </p:spTree>
    <p:extLst>
      <p:ext uri="{BB962C8B-B14F-4D97-AF65-F5344CB8AC3E}">
        <p14:creationId xmlns:p14="http://schemas.microsoft.com/office/powerpoint/2010/main" val="232493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1 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96ED-8270-4BD9-9069-84F474882F2A}"/>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FACA3A6B-089A-48DA-907F-9446B1276098}"/>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3E873D13-8BEF-4470-A16D-19EDE6E7AAA3}"/>
              </a:ext>
            </a:extLst>
          </p:cNvPr>
          <p:cNvSpPr>
            <a:spLocks noGrp="1"/>
          </p:cNvSpPr>
          <p:nvPr>
            <p:ph type="ftr" sz="quarter" idx="11"/>
          </p:nvPr>
        </p:nvSpPr>
        <p:spPr/>
        <p:txBody>
          <a:bodyPr/>
          <a:lstStyle/>
          <a:p>
            <a:endParaRPr lang="en-GB" dirty="0"/>
          </a:p>
        </p:txBody>
      </p:sp>
      <p:sp>
        <p:nvSpPr>
          <p:cNvPr id="8" name="Text Placeholder 7">
            <a:extLst>
              <a:ext uri="{FF2B5EF4-FFF2-40B4-BE49-F238E27FC236}">
                <a16:creationId xmlns:a16="http://schemas.microsoft.com/office/drawing/2014/main" id="{50105BF4-D562-44BF-BA5C-F9CA4C0FE918}"/>
              </a:ext>
            </a:extLst>
          </p:cNvPr>
          <p:cNvSpPr>
            <a:spLocks noGrp="1"/>
          </p:cNvSpPr>
          <p:nvPr>
            <p:ph type="body" sz="quarter" idx="13" hasCustomPrompt="1"/>
          </p:nvPr>
        </p:nvSpPr>
        <p:spPr>
          <a:xfrm>
            <a:off x="360363" y="910800"/>
            <a:ext cx="11466000" cy="396000"/>
          </a:xfrm>
        </p:spPr>
        <p:txBody>
          <a:bodyPr/>
          <a:lstStyle>
            <a:lvl1pPr>
              <a:spcBef>
                <a:spcPts val="600"/>
              </a:spcBef>
              <a:defRPr sz="2200"/>
            </a:lvl1pPr>
          </a:lstStyle>
          <a:p>
            <a:pPr lvl="0"/>
            <a:r>
              <a:rPr lang="en-US" dirty="0"/>
              <a:t>Click to add subtitle</a:t>
            </a:r>
            <a:endParaRPr lang="en-GB" dirty="0"/>
          </a:p>
        </p:txBody>
      </p:sp>
      <p:sp>
        <p:nvSpPr>
          <p:cNvPr id="10" name="Content Placeholder 9">
            <a:extLst>
              <a:ext uri="{FF2B5EF4-FFF2-40B4-BE49-F238E27FC236}">
                <a16:creationId xmlns:a16="http://schemas.microsoft.com/office/drawing/2014/main" id="{E01F0EAC-DF03-4553-8D22-C26B163DC97D}"/>
              </a:ext>
            </a:extLst>
          </p:cNvPr>
          <p:cNvSpPr>
            <a:spLocks noGrp="1"/>
          </p:cNvSpPr>
          <p:nvPr>
            <p:ph sz="quarter" idx="14" hasCustomPrompt="1"/>
          </p:nvPr>
        </p:nvSpPr>
        <p:spPr>
          <a:xfrm>
            <a:off x="360363" y="1710000"/>
            <a:ext cx="114660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296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x content +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7F44-1A9D-43CE-8B94-70E892BCC6C4}"/>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00F0CD56-CDEF-4F99-82E9-F8344BA7D8B8}"/>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CAF17232-4933-4B44-AB0A-14F7352465FB}"/>
              </a:ext>
            </a:extLst>
          </p:cNvPr>
          <p:cNvSpPr>
            <a:spLocks noGrp="1"/>
          </p:cNvSpPr>
          <p:nvPr>
            <p:ph type="ftr" sz="quarter" idx="11"/>
          </p:nvPr>
        </p:nvSpPr>
        <p:spPr/>
        <p:txBody>
          <a:bodyPr/>
          <a:lstStyle/>
          <a:p>
            <a:endParaRPr lang="en-GB" dirty="0"/>
          </a:p>
        </p:txBody>
      </p:sp>
      <p:sp>
        <p:nvSpPr>
          <p:cNvPr id="6" name="Text Placeholder 5">
            <a:extLst>
              <a:ext uri="{FF2B5EF4-FFF2-40B4-BE49-F238E27FC236}">
                <a16:creationId xmlns:a16="http://schemas.microsoft.com/office/drawing/2014/main" id="{54A8CE99-0AD9-4D9C-9C09-47545620E96B}"/>
              </a:ext>
            </a:extLst>
          </p:cNvPr>
          <p:cNvSpPr>
            <a:spLocks noGrp="1"/>
          </p:cNvSpPr>
          <p:nvPr>
            <p:ph type="body" sz="quarter" idx="12" hasCustomPrompt="1"/>
          </p:nvPr>
        </p:nvSpPr>
        <p:spPr>
          <a:xfrm>
            <a:off x="360000" y="1710000"/>
            <a:ext cx="11464925" cy="604800"/>
          </a:xfrm>
        </p:spPr>
        <p:txBody>
          <a:bodyPr/>
          <a:lstStyle>
            <a:lvl1pPr>
              <a:defRPr b="1"/>
            </a:lvl1pPr>
          </a:lstStyle>
          <a:p>
            <a:pPr lvl="0"/>
            <a:r>
              <a:rPr lang="en-US" dirty="0"/>
              <a:t>Click to add text</a:t>
            </a:r>
            <a:endParaRPr lang="en-GB" dirty="0"/>
          </a:p>
        </p:txBody>
      </p:sp>
      <p:sp>
        <p:nvSpPr>
          <p:cNvPr id="8" name="Content Placeholder 7">
            <a:extLst>
              <a:ext uri="{FF2B5EF4-FFF2-40B4-BE49-F238E27FC236}">
                <a16:creationId xmlns:a16="http://schemas.microsoft.com/office/drawing/2014/main" id="{58CF1398-AEAE-44BE-B05F-E03B17EB921A}"/>
              </a:ext>
            </a:extLst>
          </p:cNvPr>
          <p:cNvSpPr>
            <a:spLocks noGrp="1"/>
          </p:cNvSpPr>
          <p:nvPr>
            <p:ph sz="quarter" idx="13" hasCustomPrompt="1"/>
          </p:nvPr>
        </p:nvSpPr>
        <p:spPr>
          <a:xfrm>
            <a:off x="360000" y="2376000"/>
            <a:ext cx="11466000" cy="33444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1A51D583-D2F5-4206-82FD-3E7E687E574D}"/>
              </a:ext>
            </a:extLst>
          </p:cNvPr>
          <p:cNvSpPr>
            <a:spLocks noGrp="1"/>
          </p:cNvSpPr>
          <p:nvPr>
            <p:ph type="body" sz="quarter" idx="14" hasCustomPrompt="1"/>
          </p:nvPr>
        </p:nvSpPr>
        <p:spPr>
          <a:xfrm>
            <a:off x="360000" y="910800"/>
            <a:ext cx="11466513" cy="396000"/>
          </a:xfrm>
        </p:spPr>
        <p:txBody>
          <a:bodyPr/>
          <a:lstStyle>
            <a:lvl1pPr>
              <a:defRPr sz="2200"/>
            </a:lvl1pPr>
          </a:lstStyle>
          <a:p>
            <a:pPr lvl="0"/>
            <a:r>
              <a:rPr lang="en-US" dirty="0"/>
              <a:t>Click to add subtitle</a:t>
            </a:r>
            <a:endParaRPr lang="en-GB" dirty="0"/>
          </a:p>
        </p:txBody>
      </p:sp>
    </p:spTree>
    <p:extLst>
      <p:ext uri="{BB962C8B-B14F-4D97-AF65-F5344CB8AC3E}">
        <p14:creationId xmlns:p14="http://schemas.microsoft.com/office/powerpoint/2010/main" val="241348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67F2-B31E-4932-857C-E542EC7E06FE}"/>
              </a:ext>
            </a:extLst>
          </p:cNvPr>
          <p:cNvSpPr>
            <a:spLocks noGrp="1"/>
          </p:cNvSpPr>
          <p:nvPr>
            <p:ph type="title" hasCustomPrompt="1"/>
          </p:nvPr>
        </p:nvSpPr>
        <p:spPr/>
        <p:txBody>
          <a:bodyPr/>
          <a:lstStyle>
            <a:lvl1pPr>
              <a:defRPr/>
            </a:lvl1pPr>
          </a:lstStyle>
          <a:p>
            <a:r>
              <a:rPr lang="en-US" dirty="0"/>
              <a:t>Click to add title</a:t>
            </a:r>
            <a:endParaRPr lang="en-GB" dirty="0"/>
          </a:p>
        </p:txBody>
      </p:sp>
      <p:sp>
        <p:nvSpPr>
          <p:cNvPr id="3" name="Slide Number Placeholder 2">
            <a:extLst>
              <a:ext uri="{FF2B5EF4-FFF2-40B4-BE49-F238E27FC236}">
                <a16:creationId xmlns:a16="http://schemas.microsoft.com/office/drawing/2014/main" id="{4286C412-8D9A-4518-BD82-093D1D70BD3A}"/>
              </a:ext>
            </a:extLst>
          </p:cNvPr>
          <p:cNvSpPr>
            <a:spLocks noGrp="1"/>
          </p:cNvSpPr>
          <p:nvPr>
            <p:ph type="sldNum" sz="quarter" idx="10"/>
          </p:nvPr>
        </p:nvSpPr>
        <p:spPr/>
        <p:txBody>
          <a:bodyPr/>
          <a:lstStyle/>
          <a:p>
            <a:fld id="{4034BEE3-566C-4068-A777-C3A4762E861B}" type="slidenum">
              <a:rPr lang="en-GB" smtClean="0"/>
              <a:pPr/>
              <a:t>‹#›</a:t>
            </a:fld>
            <a:endParaRPr lang="en-GB" dirty="0"/>
          </a:p>
        </p:txBody>
      </p:sp>
      <p:sp>
        <p:nvSpPr>
          <p:cNvPr id="4" name="Footer Placeholder 3">
            <a:extLst>
              <a:ext uri="{FF2B5EF4-FFF2-40B4-BE49-F238E27FC236}">
                <a16:creationId xmlns:a16="http://schemas.microsoft.com/office/drawing/2014/main" id="{458D1434-081E-42DD-A0E7-8AD211AD6053}"/>
              </a:ext>
            </a:extLst>
          </p:cNvPr>
          <p:cNvSpPr>
            <a:spLocks noGrp="1"/>
          </p:cNvSpPr>
          <p:nvPr>
            <p:ph type="ftr" sz="quarter" idx="11"/>
          </p:nvPr>
        </p:nvSpPr>
        <p:spPr/>
        <p:txBody>
          <a:bodyPr/>
          <a:lstStyle/>
          <a:p>
            <a:endParaRPr lang="en-GB" dirty="0"/>
          </a:p>
        </p:txBody>
      </p:sp>
      <p:sp>
        <p:nvSpPr>
          <p:cNvPr id="6" name="Content Placeholder 5">
            <a:extLst>
              <a:ext uri="{FF2B5EF4-FFF2-40B4-BE49-F238E27FC236}">
                <a16:creationId xmlns:a16="http://schemas.microsoft.com/office/drawing/2014/main" id="{F1D24B38-2DD2-4BE4-A6BC-6AB461A6A6AC}"/>
              </a:ext>
            </a:extLst>
          </p:cNvPr>
          <p:cNvSpPr>
            <a:spLocks noGrp="1"/>
          </p:cNvSpPr>
          <p:nvPr>
            <p:ph sz="quarter" idx="12" hasCustomPrompt="1"/>
          </p:nvPr>
        </p:nvSpPr>
        <p:spPr>
          <a:xfrm>
            <a:off x="360363" y="1710000"/>
            <a:ext cx="5626800" cy="3999600"/>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7">
            <a:extLst>
              <a:ext uri="{FF2B5EF4-FFF2-40B4-BE49-F238E27FC236}">
                <a16:creationId xmlns:a16="http://schemas.microsoft.com/office/drawing/2014/main" id="{A028BB49-92B7-4BBE-AD91-816AF9386D4C}"/>
              </a:ext>
            </a:extLst>
          </p:cNvPr>
          <p:cNvSpPr>
            <a:spLocks noGrp="1"/>
          </p:cNvSpPr>
          <p:nvPr>
            <p:ph sz="quarter" idx="13" hasCustomPrompt="1"/>
          </p:nvPr>
        </p:nvSpPr>
        <p:spPr>
          <a:xfrm>
            <a:off x="6200965" y="1710000"/>
            <a:ext cx="5626800" cy="3998913"/>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a:extLst>
              <a:ext uri="{FF2B5EF4-FFF2-40B4-BE49-F238E27FC236}">
                <a16:creationId xmlns:a16="http://schemas.microsoft.com/office/drawing/2014/main" id="{29FAE1AF-1132-4B0D-8DC6-F52576CE682C}"/>
              </a:ext>
            </a:extLst>
          </p:cNvPr>
          <p:cNvSpPr>
            <a:spLocks noGrp="1"/>
          </p:cNvSpPr>
          <p:nvPr>
            <p:ph type="body" sz="quarter" idx="14" hasCustomPrompt="1"/>
          </p:nvPr>
        </p:nvSpPr>
        <p:spPr>
          <a:xfrm>
            <a:off x="360363" y="910800"/>
            <a:ext cx="11466000" cy="396000"/>
          </a:xfrm>
        </p:spPr>
        <p:txBody>
          <a:bodyPr/>
          <a:lstStyle>
            <a:lvl1pPr>
              <a:defRPr sz="2200"/>
            </a:lvl1pPr>
          </a:lstStyle>
          <a:p>
            <a:pPr lvl="0"/>
            <a:r>
              <a:rPr lang="en-US" dirty="0"/>
              <a:t>Click to add subtitle</a:t>
            </a:r>
            <a:endParaRPr lang="en-GB" dirty="0"/>
          </a:p>
        </p:txBody>
      </p:sp>
    </p:spTree>
    <p:extLst>
      <p:ext uri="{BB962C8B-B14F-4D97-AF65-F5344CB8AC3E}">
        <p14:creationId xmlns:p14="http://schemas.microsoft.com/office/powerpoint/2010/main" val="242129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1" name="Title Placeholder 1"/>
          <p:cNvSpPr>
            <a:spLocks noGrp="1"/>
          </p:cNvSpPr>
          <p:nvPr>
            <p:ph type="title"/>
          </p:nvPr>
        </p:nvSpPr>
        <p:spPr>
          <a:xfrm>
            <a:off x="359999" y="430718"/>
            <a:ext cx="11466875" cy="403200"/>
          </a:xfrm>
          <a:prstGeom prst="rect">
            <a:avLst/>
          </a:prstGeom>
        </p:spPr>
        <p:txBody>
          <a:bodyPr vert="horz" lIns="0" tIns="0" rIns="0" bIns="0" rtlCol="0" anchor="t">
            <a:noAutofit/>
          </a:bodyPr>
          <a:lstStyle/>
          <a:p>
            <a:r>
              <a:rPr lang="en-US" dirty="0"/>
              <a:t>Click to add title</a:t>
            </a:r>
            <a:endParaRPr lang="en-GB" dirty="0"/>
          </a:p>
        </p:txBody>
      </p:sp>
      <p:sp>
        <p:nvSpPr>
          <p:cNvPr id="92" name="Text Placeholder 2"/>
          <p:cNvSpPr>
            <a:spLocks noGrp="1"/>
          </p:cNvSpPr>
          <p:nvPr>
            <p:ph type="body" idx="1"/>
          </p:nvPr>
        </p:nvSpPr>
        <p:spPr>
          <a:xfrm>
            <a:off x="359999" y="1710000"/>
            <a:ext cx="11466875" cy="39996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3" name="Slide Number Placeholder 5"/>
          <p:cNvSpPr>
            <a:spLocks noGrp="1"/>
          </p:cNvSpPr>
          <p:nvPr>
            <p:ph type="sldNum" sz="quarter" idx="4"/>
          </p:nvPr>
        </p:nvSpPr>
        <p:spPr>
          <a:xfrm>
            <a:off x="10856913" y="6390000"/>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grpSp>
        <p:nvGrpSpPr>
          <p:cNvPr id="2" name="Group 1"/>
          <p:cNvGrpSpPr/>
          <p:nvPr userDrawn="1"/>
        </p:nvGrpSpPr>
        <p:grpSpPr>
          <a:xfrm>
            <a:off x="-1143000" y="-600255"/>
            <a:ext cx="13680281" cy="6913023"/>
            <a:chOff x="-1143000" y="-600255"/>
            <a:chExt cx="13680281" cy="6913023"/>
          </a:xfrm>
        </p:grpSpPr>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4382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chemeClr val="tx1"/>
                  </a:solidFill>
                </a:rPr>
                <a:t>4.78cm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chemeClr val="tx1"/>
                  </a:solidFill>
                </a:rPr>
                <a:t>0 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chemeClr val="tx1"/>
                  </a:solidFill>
                </a:rPr>
                <a:t>6.35 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pPr algn="l"/>
              <a:r>
                <a:rPr lang="en-GB" sz="800" dirty="0">
                  <a:solidFill>
                    <a:schemeClr val="tx1"/>
                  </a:solidFill>
                </a:rPr>
                <a:t>15.93cm</a:t>
              </a:r>
            </a:p>
          </p:txBody>
        </p:sp>
        <p:sp>
          <p:nvSpPr>
            <p:cNvPr id="72" name="TextBox 71"/>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chemeClr val="tx1"/>
                  </a:solidFill>
                </a:rPr>
                <a:t>15.93 cm</a:t>
              </a:r>
            </a:p>
          </p:txBody>
        </p:sp>
        <p:cxnSp>
          <p:nvCxnSpPr>
            <p:cNvPr id="5" name="Straight Connector 4"/>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chemeClr val="tx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chemeClr val="tx1"/>
                  </a:solidFill>
                </a:rPr>
                <a:t>Content Top</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chemeClr val="tx1"/>
                  </a:solidFill>
                </a:rPr>
                <a:t>Left Margin</a:t>
              </a:r>
            </a:p>
          </p:txBody>
        </p:sp>
        <p:sp>
          <p:nvSpPr>
            <p:cNvPr id="89" name="TextBox 88"/>
            <p:cNvSpPr txBox="1"/>
            <p:nvPr userDrawn="1"/>
          </p:nvSpPr>
          <p:spPr>
            <a:xfrm>
              <a:off x="11898039" y="-438330"/>
              <a:ext cx="639242" cy="123111"/>
            </a:xfrm>
            <a:prstGeom prst="rect">
              <a:avLst/>
            </a:prstGeom>
            <a:noFill/>
          </p:spPr>
          <p:txBody>
            <a:bodyPr wrap="square" lIns="0" tIns="0" rIns="0" bIns="0" rtlCol="0">
              <a:spAutoFit/>
            </a:bodyPr>
            <a:lstStyle/>
            <a:p>
              <a:pPr algn="l"/>
              <a:r>
                <a:rPr lang="en-GB" sz="800" dirty="0">
                  <a:solidFill>
                    <a:schemeClr val="tx1"/>
                  </a:solidFill>
                </a:rPr>
                <a:t>Right Margin</a:t>
              </a:r>
            </a:p>
          </p:txBody>
        </p:sp>
        <p:cxnSp>
          <p:nvCxnSpPr>
            <p:cNvPr id="98" name="Straight Connector 97"/>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99" name="TextBox 98"/>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chemeClr val="tx1"/>
                  </a:solidFill>
                </a:rPr>
                <a:t>Middle </a:t>
              </a:r>
              <a:br>
                <a:rPr lang="en-GB" sz="800" dirty="0">
                  <a:solidFill>
                    <a:schemeClr val="tx1"/>
                  </a:solidFill>
                </a:rPr>
              </a:br>
              <a:r>
                <a:rPr lang="en-GB" sz="800" dirty="0">
                  <a:solidFill>
                    <a:schemeClr val="tx1"/>
                  </a:solidFill>
                </a:rPr>
                <a:t>0cm </a:t>
              </a:r>
            </a:p>
          </p:txBody>
        </p:sp>
        <p:sp>
          <p:nvSpPr>
            <p:cNvPr id="101" name="TextBox 100"/>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4" name="Straight Connector 103"/>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7" name="Straight Connector 106"/>
            <p:cNvCxnSpPr/>
            <p:nvPr userDrawn="1"/>
          </p:nvCxnSpPr>
          <p:spPr>
            <a:xfrm>
              <a:off x="1183611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chemeClr val="tx1"/>
                  </a:solidFill>
                </a:rPr>
                <a:t>8.33cm</a:t>
              </a:r>
            </a:p>
          </p:txBody>
        </p:sp>
        <p:sp>
          <p:nvSpPr>
            <p:cNvPr id="110" name="TextBox 109"/>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dirty="0">
                  <a:solidFill>
                    <a:schemeClr val="tx1"/>
                  </a:solidFill>
                </a:rPr>
                <a:t>Title Top</a:t>
              </a:r>
            </a:p>
          </p:txBody>
        </p:sp>
        <p:sp>
          <p:nvSpPr>
            <p:cNvPr id="33" name="TextBox 32">
              <a:extLst>
                <a:ext uri="{FF2B5EF4-FFF2-40B4-BE49-F238E27FC236}">
                  <a16:creationId xmlns:a16="http://schemas.microsoft.com/office/drawing/2014/main" id="{A925CEB6-6DDA-49BF-824C-CFA9D8A07E3F}"/>
                </a:ext>
              </a:extLst>
            </p:cNvPr>
            <p:cNvSpPr txBox="1"/>
            <p:nvPr userDrawn="1"/>
          </p:nvSpPr>
          <p:spPr>
            <a:xfrm>
              <a:off x="-747711" y="6066546"/>
              <a:ext cx="438671" cy="123111"/>
            </a:xfrm>
            <a:prstGeom prst="rect">
              <a:avLst/>
            </a:prstGeom>
            <a:noFill/>
          </p:spPr>
          <p:txBody>
            <a:bodyPr wrap="square" lIns="0" tIns="0" rIns="0" bIns="0" rtlCol="0">
              <a:spAutoFit/>
            </a:bodyPr>
            <a:lstStyle/>
            <a:p>
              <a:pPr algn="r"/>
              <a:r>
                <a:rPr lang="en-GB" sz="800" dirty="0">
                  <a:solidFill>
                    <a:schemeClr val="tx1"/>
                  </a:solidFill>
                </a:rPr>
                <a:t>7.54 cm</a:t>
              </a:r>
            </a:p>
          </p:txBody>
        </p:sp>
        <p:sp>
          <p:nvSpPr>
            <p:cNvPr id="34" name="TextBox 33">
              <a:extLst>
                <a:ext uri="{FF2B5EF4-FFF2-40B4-BE49-F238E27FC236}">
                  <a16:creationId xmlns:a16="http://schemas.microsoft.com/office/drawing/2014/main" id="{E1658A23-15A2-4406-AF7E-89707B5575E7}"/>
                </a:ext>
              </a:extLst>
            </p:cNvPr>
            <p:cNvSpPr txBox="1"/>
            <p:nvPr userDrawn="1"/>
          </p:nvSpPr>
          <p:spPr>
            <a:xfrm>
              <a:off x="-1143000" y="6189657"/>
              <a:ext cx="833960" cy="123111"/>
            </a:xfrm>
            <a:prstGeom prst="rect">
              <a:avLst/>
            </a:prstGeom>
            <a:noFill/>
          </p:spPr>
          <p:txBody>
            <a:bodyPr wrap="square" lIns="0" tIns="0" rIns="0" bIns="0" rtlCol="0">
              <a:spAutoFit/>
            </a:bodyPr>
            <a:lstStyle/>
            <a:p>
              <a:pPr algn="r"/>
              <a:r>
                <a:rPr lang="en-GB" sz="800" dirty="0">
                  <a:solidFill>
                    <a:schemeClr val="tx1"/>
                  </a:solidFill>
                </a:rPr>
                <a:t>Image Bottom</a:t>
              </a:r>
            </a:p>
          </p:txBody>
        </p:sp>
      </p:grpSp>
      <p:sp>
        <p:nvSpPr>
          <p:cNvPr id="3" name="Footer Placeholder 2">
            <a:extLst>
              <a:ext uri="{FF2B5EF4-FFF2-40B4-BE49-F238E27FC236}">
                <a16:creationId xmlns:a16="http://schemas.microsoft.com/office/drawing/2014/main" id="{1115639F-9E76-41B0-BB57-8F8A1F600167}"/>
              </a:ext>
            </a:extLst>
          </p:cNvPr>
          <p:cNvSpPr>
            <a:spLocks noGrp="1"/>
          </p:cNvSpPr>
          <p:nvPr>
            <p:ph type="ftr" sz="quarter" idx="3"/>
          </p:nvPr>
        </p:nvSpPr>
        <p:spPr>
          <a:xfrm>
            <a:off x="3272400" y="6390000"/>
            <a:ext cx="7495200" cy="198000"/>
          </a:xfrm>
          <a:prstGeom prst="rect">
            <a:avLst/>
          </a:prstGeom>
        </p:spPr>
        <p:txBody>
          <a:bodyPr vert="horz" lIns="0" tIns="0" rIns="0" bIns="0" rtlCol="0" anchor="ctr"/>
          <a:lstStyle>
            <a:lvl1pPr algn="l">
              <a:defRPr sz="800">
                <a:solidFill>
                  <a:schemeClr val="tx1"/>
                </a:solidFill>
              </a:defRPr>
            </a:lvl1pPr>
          </a:lstStyle>
          <a:p>
            <a:endParaRPr lang="en-GB" dirty="0"/>
          </a:p>
        </p:txBody>
      </p:sp>
    </p:spTree>
    <p:extLst>
      <p:ext uri="{BB962C8B-B14F-4D97-AF65-F5344CB8AC3E}">
        <p14:creationId xmlns:p14="http://schemas.microsoft.com/office/powerpoint/2010/main" val="3680662798"/>
      </p:ext>
    </p:extLst>
  </p:cSld>
  <p:clrMap bg1="lt1" tx1="dk1" bg2="lt2" tx2="dk2" accent1="accent1" accent2="accent2" accent3="accent3" accent4="accent4" accent5="accent5" accent6="accent6" hlink="hlink" folHlink="folHlink"/>
  <p:sldLayoutIdLst>
    <p:sldLayoutId id="2147483683" r:id="rId1"/>
    <p:sldLayoutId id="2147483819" r:id="rId2"/>
    <p:sldLayoutId id="2147483821" r:id="rId3"/>
    <p:sldLayoutId id="2147483820" r:id="rId4"/>
    <p:sldLayoutId id="2147483697" r:id="rId5"/>
    <p:sldLayoutId id="2147483696"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14" pos="7453" userDrawn="1">
          <p15:clr>
            <a:srgbClr val="F26B43"/>
          </p15:clr>
        </p15:guide>
        <p15:guide id="28" orient="horz" pos="1076" userDrawn="1">
          <p15:clr>
            <a:srgbClr val="F26B43"/>
          </p15:clr>
        </p15:guide>
        <p15:guide id="29" orient="horz" pos="270" userDrawn="1">
          <p15:clr>
            <a:srgbClr val="F26B43"/>
          </p15:clr>
        </p15:guide>
        <p15:guide id="33" orient="horz" pos="3600" userDrawn="1">
          <p15:clr>
            <a:srgbClr val="F26B43"/>
          </p15:clr>
        </p15:guide>
        <p15:guide id="35" pos="228" userDrawn="1">
          <p15:clr>
            <a:srgbClr val="F26B43"/>
          </p15:clr>
        </p15:guide>
        <p15:guide id="36" pos="3840" userDrawn="1">
          <p15:clr>
            <a:srgbClr val="F26B43"/>
          </p15:clr>
        </p15:guide>
        <p15:guide id="37" pos="3782" userDrawn="1">
          <p15:clr>
            <a:srgbClr val="F26B43"/>
          </p15:clr>
        </p15:guide>
        <p15:guide id="38" pos="3900" userDrawn="1">
          <p15:clr>
            <a:srgbClr val="F26B43"/>
          </p15:clr>
        </p15:guide>
        <p15:guide id="39" orient="horz" pos="387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1" name="Title Placeholder 1"/>
          <p:cNvSpPr>
            <a:spLocks noGrp="1"/>
          </p:cNvSpPr>
          <p:nvPr>
            <p:ph type="title"/>
          </p:nvPr>
        </p:nvSpPr>
        <p:spPr>
          <a:xfrm>
            <a:off x="359999" y="430718"/>
            <a:ext cx="11466875" cy="403200"/>
          </a:xfrm>
          <a:prstGeom prst="rect">
            <a:avLst/>
          </a:prstGeom>
        </p:spPr>
        <p:txBody>
          <a:bodyPr vert="horz" lIns="0" tIns="0" rIns="0" bIns="0" rtlCol="0" anchor="t">
            <a:noAutofit/>
          </a:bodyPr>
          <a:lstStyle/>
          <a:p>
            <a:r>
              <a:rPr lang="en-US" dirty="0"/>
              <a:t>Click to add title</a:t>
            </a:r>
            <a:endParaRPr lang="en-GB" dirty="0"/>
          </a:p>
        </p:txBody>
      </p:sp>
      <p:sp>
        <p:nvSpPr>
          <p:cNvPr id="92" name="Text Placeholder 2"/>
          <p:cNvSpPr>
            <a:spLocks noGrp="1"/>
          </p:cNvSpPr>
          <p:nvPr>
            <p:ph type="body" idx="1"/>
          </p:nvPr>
        </p:nvSpPr>
        <p:spPr>
          <a:xfrm>
            <a:off x="359999" y="1710000"/>
            <a:ext cx="11466875" cy="39996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3" name="Slide Number Placeholder 5"/>
          <p:cNvSpPr>
            <a:spLocks noGrp="1"/>
          </p:cNvSpPr>
          <p:nvPr>
            <p:ph type="sldNum" sz="quarter" idx="4"/>
          </p:nvPr>
        </p:nvSpPr>
        <p:spPr>
          <a:xfrm>
            <a:off x="10856913" y="6390000"/>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sp>
        <p:nvSpPr>
          <p:cNvPr id="3" name="Footer Placeholder 2">
            <a:extLst>
              <a:ext uri="{FF2B5EF4-FFF2-40B4-BE49-F238E27FC236}">
                <a16:creationId xmlns:a16="http://schemas.microsoft.com/office/drawing/2014/main" id="{1115639F-9E76-41B0-BB57-8F8A1F600167}"/>
              </a:ext>
            </a:extLst>
          </p:cNvPr>
          <p:cNvSpPr>
            <a:spLocks noGrp="1"/>
          </p:cNvSpPr>
          <p:nvPr userDrawn="1">
            <p:ph type="ftr" sz="quarter" idx="3"/>
          </p:nvPr>
        </p:nvSpPr>
        <p:spPr>
          <a:xfrm>
            <a:off x="3272400" y="6390000"/>
            <a:ext cx="7495200" cy="198000"/>
          </a:xfrm>
          <a:prstGeom prst="rect">
            <a:avLst/>
          </a:prstGeom>
        </p:spPr>
        <p:txBody>
          <a:bodyPr vert="horz" lIns="0" tIns="0" rIns="0" bIns="0" rtlCol="0" anchor="ctr"/>
          <a:lstStyle>
            <a:lvl1pPr algn="l">
              <a:defRPr sz="800">
                <a:solidFill>
                  <a:schemeClr val="tx1"/>
                </a:solidFill>
              </a:defRPr>
            </a:lvl1pPr>
          </a:lstStyle>
          <a:p>
            <a:endParaRPr lang="en-GB" dirty="0"/>
          </a:p>
        </p:txBody>
      </p:sp>
      <p:grpSp>
        <p:nvGrpSpPr>
          <p:cNvPr id="4" name="Group 3">
            <a:extLst>
              <a:ext uri="{FF2B5EF4-FFF2-40B4-BE49-F238E27FC236}">
                <a16:creationId xmlns:a16="http://schemas.microsoft.com/office/drawing/2014/main" id="{27AF91A0-A869-4C9D-8D84-C843E57FF9C6}"/>
              </a:ext>
            </a:extLst>
          </p:cNvPr>
          <p:cNvGrpSpPr/>
          <p:nvPr userDrawn="1"/>
        </p:nvGrpSpPr>
        <p:grpSpPr>
          <a:xfrm>
            <a:off x="-1143000" y="-600255"/>
            <a:ext cx="13680281" cy="6916199"/>
            <a:chOff x="-1143000" y="-600255"/>
            <a:chExt cx="13680281" cy="6916199"/>
          </a:xfrm>
        </p:grpSpPr>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chemeClr val="tx1"/>
                  </a:solidFill>
                </a:rPr>
                <a:t>4.78cm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chemeClr val="tx1"/>
                  </a:solidFill>
                </a:rPr>
                <a:t>0 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chemeClr val="tx1"/>
                  </a:solidFill>
                </a:rPr>
                <a:t>6.35 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pPr algn="l"/>
              <a:r>
                <a:rPr lang="en-GB" sz="800" dirty="0">
                  <a:solidFill>
                    <a:schemeClr val="tx1"/>
                  </a:solidFill>
                </a:rPr>
                <a:t>15.93cm</a:t>
              </a:r>
            </a:p>
          </p:txBody>
        </p:sp>
        <p:sp>
          <p:nvSpPr>
            <p:cNvPr id="72" name="TextBox 71"/>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chemeClr val="tx1"/>
                  </a:solidFill>
                </a:rPr>
                <a:t>15.93 cm</a:t>
              </a:r>
            </a:p>
          </p:txBody>
        </p:sp>
        <p:cxnSp>
          <p:nvCxnSpPr>
            <p:cNvPr id="5" name="Straight Connector 4"/>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chemeClr val="tx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chemeClr val="tx1"/>
                  </a:solidFill>
                </a:rPr>
                <a:t>Content Top</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chemeClr val="tx1"/>
                  </a:solidFill>
                </a:rPr>
                <a:t>Left Margin</a:t>
              </a:r>
            </a:p>
          </p:txBody>
        </p:sp>
        <p:sp>
          <p:nvSpPr>
            <p:cNvPr id="89" name="TextBox 88"/>
            <p:cNvSpPr txBox="1"/>
            <p:nvPr userDrawn="1"/>
          </p:nvSpPr>
          <p:spPr>
            <a:xfrm>
              <a:off x="11898039" y="-438330"/>
              <a:ext cx="639242" cy="123111"/>
            </a:xfrm>
            <a:prstGeom prst="rect">
              <a:avLst/>
            </a:prstGeom>
            <a:noFill/>
          </p:spPr>
          <p:txBody>
            <a:bodyPr wrap="square" lIns="0" tIns="0" rIns="0" bIns="0" rtlCol="0">
              <a:spAutoFit/>
            </a:bodyPr>
            <a:lstStyle/>
            <a:p>
              <a:pPr algn="l"/>
              <a:r>
                <a:rPr lang="en-GB" sz="800" dirty="0">
                  <a:solidFill>
                    <a:schemeClr val="tx1"/>
                  </a:solidFill>
                </a:rPr>
                <a:t>Right Margin</a:t>
              </a:r>
            </a:p>
          </p:txBody>
        </p:sp>
        <p:cxnSp>
          <p:nvCxnSpPr>
            <p:cNvPr id="98" name="Straight Connector 97"/>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99" name="TextBox 98"/>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chemeClr val="tx1"/>
                  </a:solidFill>
                </a:rPr>
                <a:t>Middle </a:t>
              </a:r>
              <a:br>
                <a:rPr lang="en-GB" sz="800" dirty="0">
                  <a:solidFill>
                    <a:schemeClr val="tx1"/>
                  </a:solidFill>
                </a:rPr>
              </a:br>
              <a:r>
                <a:rPr lang="en-GB" sz="800" dirty="0">
                  <a:solidFill>
                    <a:schemeClr val="tx1"/>
                  </a:solidFill>
                </a:rPr>
                <a:t>0cm </a:t>
              </a:r>
            </a:p>
          </p:txBody>
        </p:sp>
        <p:sp>
          <p:nvSpPr>
            <p:cNvPr id="101" name="TextBox 100"/>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4" name="Straight Connector 103"/>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7" name="Straight Connector 106"/>
            <p:cNvCxnSpPr/>
            <p:nvPr userDrawn="1"/>
          </p:nvCxnSpPr>
          <p:spPr>
            <a:xfrm>
              <a:off x="1183611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chemeClr val="tx1"/>
                  </a:solidFill>
                </a:rPr>
                <a:t>8.33cm</a:t>
              </a:r>
            </a:p>
          </p:txBody>
        </p:sp>
        <p:sp>
          <p:nvSpPr>
            <p:cNvPr id="110" name="TextBox 109"/>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dirty="0">
                  <a:solidFill>
                    <a:schemeClr val="tx1"/>
                  </a:solidFill>
                </a:rPr>
                <a:t>Title Top</a:t>
              </a:r>
            </a:p>
          </p:txBody>
        </p:sp>
        <p:cxnSp>
          <p:nvCxnSpPr>
            <p:cNvPr id="34" name="Straight Connector 33">
              <a:extLst>
                <a:ext uri="{FF2B5EF4-FFF2-40B4-BE49-F238E27FC236}">
                  <a16:creationId xmlns:a16="http://schemas.microsoft.com/office/drawing/2014/main" id="{4C819980-719E-42BA-84AA-491FF69717D9}"/>
                </a:ext>
              </a:extLst>
            </p:cNvPr>
            <p:cNvCxnSpPr/>
            <p:nvPr userDrawn="1"/>
          </p:nvCxnSpPr>
          <p:spPr>
            <a:xfrm>
              <a:off x="-256200" y="6145408"/>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D636BE3-4FEE-45BA-A183-BCB80C007E10}"/>
                </a:ext>
              </a:extLst>
            </p:cNvPr>
            <p:cNvSpPr txBox="1"/>
            <p:nvPr userDrawn="1"/>
          </p:nvSpPr>
          <p:spPr>
            <a:xfrm>
              <a:off x="-747711" y="6069722"/>
              <a:ext cx="438671" cy="123111"/>
            </a:xfrm>
            <a:prstGeom prst="rect">
              <a:avLst/>
            </a:prstGeom>
            <a:noFill/>
          </p:spPr>
          <p:txBody>
            <a:bodyPr wrap="square" lIns="0" tIns="0" rIns="0" bIns="0" rtlCol="0">
              <a:spAutoFit/>
            </a:bodyPr>
            <a:lstStyle/>
            <a:p>
              <a:pPr algn="r"/>
              <a:r>
                <a:rPr lang="en-GB" sz="800" dirty="0">
                  <a:solidFill>
                    <a:schemeClr val="tx1"/>
                  </a:solidFill>
                </a:rPr>
                <a:t>7.54 cm</a:t>
              </a:r>
            </a:p>
          </p:txBody>
        </p:sp>
        <p:sp>
          <p:nvSpPr>
            <p:cNvPr id="36" name="TextBox 35">
              <a:extLst>
                <a:ext uri="{FF2B5EF4-FFF2-40B4-BE49-F238E27FC236}">
                  <a16:creationId xmlns:a16="http://schemas.microsoft.com/office/drawing/2014/main" id="{92FC16A6-CA4F-4B0F-B25C-7772D09D7351}"/>
                </a:ext>
              </a:extLst>
            </p:cNvPr>
            <p:cNvSpPr txBox="1"/>
            <p:nvPr userDrawn="1"/>
          </p:nvSpPr>
          <p:spPr>
            <a:xfrm>
              <a:off x="-1143000" y="6192833"/>
              <a:ext cx="833960" cy="123111"/>
            </a:xfrm>
            <a:prstGeom prst="rect">
              <a:avLst/>
            </a:prstGeom>
            <a:noFill/>
          </p:spPr>
          <p:txBody>
            <a:bodyPr wrap="square" lIns="0" tIns="0" rIns="0" bIns="0" rtlCol="0">
              <a:spAutoFit/>
            </a:bodyPr>
            <a:lstStyle/>
            <a:p>
              <a:pPr algn="r"/>
              <a:r>
                <a:rPr lang="en-GB" sz="800" dirty="0">
                  <a:solidFill>
                    <a:schemeClr val="tx1"/>
                  </a:solidFill>
                </a:rPr>
                <a:t>Image Bottom</a:t>
              </a:r>
            </a:p>
          </p:txBody>
        </p:sp>
      </p:grpSp>
    </p:spTree>
    <p:extLst>
      <p:ext uri="{BB962C8B-B14F-4D97-AF65-F5344CB8AC3E}">
        <p14:creationId xmlns:p14="http://schemas.microsoft.com/office/powerpoint/2010/main" val="144403623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800" r:id="rId13"/>
    <p:sldLayoutId id="214748382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14" pos="7453">
          <p15:clr>
            <a:srgbClr val="F26B43"/>
          </p15:clr>
        </p15:guide>
        <p15:guide id="28" orient="horz" pos="1076">
          <p15:clr>
            <a:srgbClr val="F26B43"/>
          </p15:clr>
        </p15:guide>
        <p15:guide id="29" orient="horz" pos="270">
          <p15:clr>
            <a:srgbClr val="F26B43"/>
          </p15:clr>
        </p15:guide>
        <p15:guide id="33" orient="horz" pos="3600">
          <p15:clr>
            <a:srgbClr val="F26B43"/>
          </p15:clr>
        </p15:guide>
        <p15:guide id="35" pos="228">
          <p15:clr>
            <a:srgbClr val="F26B43"/>
          </p15:clr>
        </p15:guide>
        <p15:guide id="36" pos="3840">
          <p15:clr>
            <a:srgbClr val="F26B43"/>
          </p15:clr>
        </p15:guide>
        <p15:guide id="37" pos="3782">
          <p15:clr>
            <a:srgbClr val="F26B43"/>
          </p15:clr>
        </p15:guide>
        <p15:guide id="38" pos="3900">
          <p15:clr>
            <a:srgbClr val="F26B43"/>
          </p15:clr>
        </p15:guide>
        <p15:guide id="39" orient="horz" pos="387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1" name="Title Placeholder 1"/>
          <p:cNvSpPr>
            <a:spLocks noGrp="1"/>
          </p:cNvSpPr>
          <p:nvPr>
            <p:ph type="title"/>
          </p:nvPr>
        </p:nvSpPr>
        <p:spPr>
          <a:xfrm>
            <a:off x="359999" y="430718"/>
            <a:ext cx="11466875" cy="403200"/>
          </a:xfrm>
          <a:prstGeom prst="rect">
            <a:avLst/>
          </a:prstGeom>
        </p:spPr>
        <p:txBody>
          <a:bodyPr vert="horz" lIns="0" tIns="0" rIns="0" bIns="0" rtlCol="0" anchor="t">
            <a:noAutofit/>
          </a:bodyPr>
          <a:lstStyle/>
          <a:p>
            <a:r>
              <a:rPr lang="en-US" dirty="0"/>
              <a:t>Click to add title</a:t>
            </a:r>
            <a:endParaRPr lang="en-GB" dirty="0"/>
          </a:p>
        </p:txBody>
      </p:sp>
      <p:sp>
        <p:nvSpPr>
          <p:cNvPr id="92" name="Text Placeholder 2"/>
          <p:cNvSpPr>
            <a:spLocks noGrp="1"/>
          </p:cNvSpPr>
          <p:nvPr>
            <p:ph type="body" idx="1"/>
          </p:nvPr>
        </p:nvSpPr>
        <p:spPr>
          <a:xfrm>
            <a:off x="359999" y="1710000"/>
            <a:ext cx="11466875" cy="3999600"/>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3" name="Slide Number Placeholder 5"/>
          <p:cNvSpPr>
            <a:spLocks noGrp="1"/>
          </p:cNvSpPr>
          <p:nvPr>
            <p:ph type="sldNum" sz="quarter" idx="4"/>
          </p:nvPr>
        </p:nvSpPr>
        <p:spPr>
          <a:xfrm>
            <a:off x="10856913" y="6390000"/>
            <a:ext cx="969962" cy="196850"/>
          </a:xfrm>
          <a:prstGeom prst="rect">
            <a:avLst/>
          </a:prstGeom>
        </p:spPr>
        <p:txBody>
          <a:bodyPr vert="horz" lIns="0" tIns="0" rIns="0" bIns="0" rtlCol="0" anchor="ctr"/>
          <a:lstStyle>
            <a:lvl1pPr algn="r">
              <a:defRPr sz="1000">
                <a:solidFill>
                  <a:schemeClr val="tx1"/>
                </a:solidFill>
              </a:defRPr>
            </a:lvl1pPr>
          </a:lstStyle>
          <a:p>
            <a:fld id="{4034BEE3-566C-4068-A777-C3A4762E861B}" type="slidenum">
              <a:rPr lang="en-GB" smtClean="0"/>
              <a:pPr/>
              <a:t>‹#›</a:t>
            </a:fld>
            <a:endParaRPr lang="en-GB" dirty="0"/>
          </a:p>
        </p:txBody>
      </p:sp>
      <p:grpSp>
        <p:nvGrpSpPr>
          <p:cNvPr id="2" name="Group 1"/>
          <p:cNvGrpSpPr/>
          <p:nvPr userDrawn="1"/>
        </p:nvGrpSpPr>
        <p:grpSpPr>
          <a:xfrm>
            <a:off x="-1143000" y="-600255"/>
            <a:ext cx="13680281" cy="6720255"/>
            <a:chOff x="-1143000" y="-600255"/>
            <a:chExt cx="13680281" cy="6720255"/>
          </a:xfrm>
        </p:grpSpPr>
        <p:cxnSp>
          <p:nvCxnSpPr>
            <p:cNvPr id="14" name="Straight Connector 13"/>
            <p:cNvCxnSpPr/>
            <p:nvPr userDrawn="1"/>
          </p:nvCxnSpPr>
          <p:spPr>
            <a:xfrm>
              <a:off x="-256200" y="1710267"/>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256200" y="612000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56200" y="342635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256200" y="5714470"/>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51" name="TextBox 50"/>
            <p:cNvSpPr txBox="1"/>
            <p:nvPr userDrawn="1"/>
          </p:nvSpPr>
          <p:spPr>
            <a:xfrm>
              <a:off x="-747711" y="1646156"/>
              <a:ext cx="438671" cy="123111"/>
            </a:xfrm>
            <a:prstGeom prst="rect">
              <a:avLst/>
            </a:prstGeom>
            <a:noFill/>
          </p:spPr>
          <p:txBody>
            <a:bodyPr wrap="square" lIns="0" tIns="0" rIns="0" bIns="0" rtlCol="0">
              <a:spAutoFit/>
            </a:bodyPr>
            <a:lstStyle/>
            <a:p>
              <a:pPr algn="r"/>
              <a:r>
                <a:rPr lang="en-GB" sz="800" dirty="0">
                  <a:solidFill>
                    <a:schemeClr val="tx1"/>
                  </a:solidFill>
                </a:rPr>
                <a:t>4.78cm</a:t>
              </a:r>
            </a:p>
          </p:txBody>
        </p:sp>
        <p:sp>
          <p:nvSpPr>
            <p:cNvPr id="54" name="TextBox 53"/>
            <p:cNvSpPr txBox="1"/>
            <p:nvPr userDrawn="1"/>
          </p:nvSpPr>
          <p:spPr>
            <a:xfrm>
              <a:off x="-747711" y="3357884"/>
              <a:ext cx="438671" cy="123111"/>
            </a:xfrm>
            <a:prstGeom prst="rect">
              <a:avLst/>
            </a:prstGeom>
            <a:noFill/>
          </p:spPr>
          <p:txBody>
            <a:bodyPr wrap="square" lIns="0" tIns="0" rIns="0" bIns="0" rtlCol="0">
              <a:spAutoFit/>
            </a:bodyPr>
            <a:lstStyle/>
            <a:p>
              <a:pPr algn="r"/>
              <a:r>
                <a:rPr lang="en-GB" sz="800" dirty="0">
                  <a:solidFill>
                    <a:schemeClr val="tx1"/>
                  </a:solidFill>
                </a:rPr>
                <a:t>0 cm</a:t>
              </a:r>
            </a:p>
          </p:txBody>
        </p:sp>
        <p:sp>
          <p:nvSpPr>
            <p:cNvPr id="58" name="TextBox 57"/>
            <p:cNvSpPr txBox="1"/>
            <p:nvPr userDrawn="1"/>
          </p:nvSpPr>
          <p:spPr>
            <a:xfrm>
              <a:off x="-747711" y="5640188"/>
              <a:ext cx="438671" cy="123111"/>
            </a:xfrm>
            <a:prstGeom prst="rect">
              <a:avLst/>
            </a:prstGeom>
            <a:noFill/>
          </p:spPr>
          <p:txBody>
            <a:bodyPr wrap="square" lIns="0" tIns="0" rIns="0" bIns="0" rtlCol="0">
              <a:spAutoFit/>
            </a:bodyPr>
            <a:lstStyle/>
            <a:p>
              <a:pPr algn="r"/>
              <a:r>
                <a:rPr lang="en-GB" sz="800" dirty="0">
                  <a:solidFill>
                    <a:schemeClr val="tx1"/>
                  </a:solidFill>
                </a:rPr>
                <a:t>6.35 cm</a:t>
              </a:r>
            </a:p>
          </p:txBody>
        </p:sp>
        <p:sp>
          <p:nvSpPr>
            <p:cNvPr id="60" name="TextBox 59"/>
            <p:cNvSpPr txBox="1"/>
            <p:nvPr userDrawn="1"/>
          </p:nvSpPr>
          <p:spPr>
            <a:xfrm>
              <a:off x="304800" y="-437436"/>
              <a:ext cx="438671" cy="123111"/>
            </a:xfrm>
            <a:prstGeom prst="rect">
              <a:avLst/>
            </a:prstGeom>
            <a:noFill/>
          </p:spPr>
          <p:txBody>
            <a:bodyPr wrap="square" lIns="0" tIns="0" rIns="0" bIns="0" rtlCol="0">
              <a:spAutoFit/>
            </a:bodyPr>
            <a:lstStyle/>
            <a:p>
              <a:pPr algn="l"/>
              <a:r>
                <a:rPr lang="en-GB" sz="800" dirty="0">
                  <a:solidFill>
                    <a:schemeClr val="tx1"/>
                  </a:solidFill>
                </a:rPr>
                <a:t>15.93cm</a:t>
              </a:r>
            </a:p>
          </p:txBody>
        </p:sp>
        <p:sp>
          <p:nvSpPr>
            <p:cNvPr id="72" name="TextBox 71"/>
            <p:cNvSpPr txBox="1"/>
            <p:nvPr userDrawn="1"/>
          </p:nvSpPr>
          <p:spPr>
            <a:xfrm>
              <a:off x="11426031" y="-437436"/>
              <a:ext cx="438671" cy="123111"/>
            </a:xfrm>
            <a:prstGeom prst="rect">
              <a:avLst/>
            </a:prstGeom>
            <a:noFill/>
          </p:spPr>
          <p:txBody>
            <a:bodyPr wrap="square" lIns="0" tIns="0" rIns="0" bIns="0" rtlCol="0">
              <a:spAutoFit/>
            </a:bodyPr>
            <a:lstStyle/>
            <a:p>
              <a:pPr algn="r"/>
              <a:r>
                <a:rPr lang="en-GB" sz="800" dirty="0">
                  <a:solidFill>
                    <a:schemeClr val="tx1"/>
                  </a:solidFill>
                </a:rPr>
                <a:t>15.93 cm</a:t>
              </a:r>
            </a:p>
          </p:txBody>
        </p:sp>
        <p:cxnSp>
          <p:nvCxnSpPr>
            <p:cNvPr id="5" name="Straight Connector 4"/>
            <p:cNvCxnSpPr/>
            <p:nvPr userDrawn="1"/>
          </p:nvCxnSpPr>
          <p:spPr>
            <a:xfrm>
              <a:off x="361588"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143000" y="5763299"/>
              <a:ext cx="833960" cy="123111"/>
            </a:xfrm>
            <a:prstGeom prst="rect">
              <a:avLst/>
            </a:prstGeom>
            <a:noFill/>
          </p:spPr>
          <p:txBody>
            <a:bodyPr wrap="square" lIns="0" tIns="0" rIns="0" bIns="0" rtlCol="0">
              <a:spAutoFit/>
            </a:bodyPr>
            <a:lstStyle/>
            <a:p>
              <a:pPr algn="r"/>
              <a:r>
                <a:rPr lang="en-GB" sz="800" dirty="0">
                  <a:solidFill>
                    <a:schemeClr val="tx1"/>
                  </a:solidFill>
                </a:rPr>
                <a:t>Content Bottom</a:t>
              </a:r>
            </a:p>
          </p:txBody>
        </p:sp>
        <p:sp>
          <p:nvSpPr>
            <p:cNvPr id="86" name="TextBox 85"/>
            <p:cNvSpPr txBox="1"/>
            <p:nvPr userDrawn="1"/>
          </p:nvSpPr>
          <p:spPr>
            <a:xfrm>
              <a:off x="-1143000" y="1769267"/>
              <a:ext cx="833960" cy="123111"/>
            </a:xfrm>
            <a:prstGeom prst="rect">
              <a:avLst/>
            </a:prstGeom>
            <a:noFill/>
          </p:spPr>
          <p:txBody>
            <a:bodyPr wrap="square" lIns="0" tIns="0" rIns="0" bIns="0" rtlCol="0">
              <a:spAutoFit/>
            </a:bodyPr>
            <a:lstStyle/>
            <a:p>
              <a:pPr algn="r"/>
              <a:r>
                <a:rPr lang="en-GB" sz="800" dirty="0">
                  <a:solidFill>
                    <a:schemeClr val="tx1"/>
                  </a:solidFill>
                </a:rPr>
                <a:t>Content Top</a:t>
              </a:r>
            </a:p>
          </p:txBody>
        </p:sp>
        <p:sp>
          <p:nvSpPr>
            <p:cNvPr id="88" name="TextBox 87"/>
            <p:cNvSpPr txBox="1"/>
            <p:nvPr userDrawn="1"/>
          </p:nvSpPr>
          <p:spPr>
            <a:xfrm>
              <a:off x="-590537" y="-438330"/>
              <a:ext cx="833960" cy="123111"/>
            </a:xfrm>
            <a:prstGeom prst="rect">
              <a:avLst/>
            </a:prstGeom>
            <a:noFill/>
          </p:spPr>
          <p:txBody>
            <a:bodyPr wrap="square" lIns="0" tIns="0" rIns="0" bIns="0" rtlCol="0">
              <a:spAutoFit/>
            </a:bodyPr>
            <a:lstStyle/>
            <a:p>
              <a:pPr algn="r"/>
              <a:r>
                <a:rPr lang="en-GB" sz="800" dirty="0">
                  <a:solidFill>
                    <a:schemeClr val="tx1"/>
                  </a:solidFill>
                </a:rPr>
                <a:t>Left Margin</a:t>
              </a:r>
            </a:p>
          </p:txBody>
        </p:sp>
        <p:sp>
          <p:nvSpPr>
            <p:cNvPr id="89" name="TextBox 88"/>
            <p:cNvSpPr txBox="1"/>
            <p:nvPr userDrawn="1"/>
          </p:nvSpPr>
          <p:spPr>
            <a:xfrm>
              <a:off x="11898039" y="-438330"/>
              <a:ext cx="639242" cy="123111"/>
            </a:xfrm>
            <a:prstGeom prst="rect">
              <a:avLst/>
            </a:prstGeom>
            <a:noFill/>
          </p:spPr>
          <p:txBody>
            <a:bodyPr wrap="square" lIns="0" tIns="0" rIns="0" bIns="0" rtlCol="0">
              <a:spAutoFit/>
            </a:bodyPr>
            <a:lstStyle/>
            <a:p>
              <a:pPr algn="l"/>
              <a:r>
                <a:rPr lang="en-GB" sz="800" dirty="0">
                  <a:solidFill>
                    <a:schemeClr val="tx1"/>
                  </a:solidFill>
                </a:rPr>
                <a:t>Right Margin</a:t>
              </a:r>
            </a:p>
          </p:txBody>
        </p:sp>
        <p:cxnSp>
          <p:nvCxnSpPr>
            <p:cNvPr id="98" name="Straight Connector 97"/>
            <p:cNvCxnSpPr/>
            <p:nvPr userDrawn="1"/>
          </p:nvCxnSpPr>
          <p:spPr>
            <a:xfrm>
              <a:off x="6096000" y="-363357"/>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99" name="TextBox 98"/>
            <p:cNvSpPr txBox="1"/>
            <p:nvPr userDrawn="1"/>
          </p:nvSpPr>
          <p:spPr>
            <a:xfrm>
              <a:off x="5914719" y="-600255"/>
              <a:ext cx="362256" cy="246221"/>
            </a:xfrm>
            <a:prstGeom prst="rect">
              <a:avLst/>
            </a:prstGeom>
            <a:noFill/>
          </p:spPr>
          <p:txBody>
            <a:bodyPr wrap="square" lIns="0" tIns="0" rIns="0" bIns="0" rtlCol="0">
              <a:spAutoFit/>
            </a:bodyPr>
            <a:lstStyle/>
            <a:p>
              <a:pPr algn="ctr"/>
              <a:r>
                <a:rPr lang="en-GB" sz="800" dirty="0">
                  <a:solidFill>
                    <a:schemeClr val="tx1"/>
                  </a:solidFill>
                </a:rPr>
                <a:t>Middle </a:t>
              </a:r>
              <a:br>
                <a:rPr lang="en-GB" sz="800" dirty="0">
                  <a:solidFill>
                    <a:schemeClr val="tx1"/>
                  </a:solidFill>
                </a:rPr>
              </a:br>
              <a:r>
                <a:rPr lang="en-GB" sz="800" dirty="0">
                  <a:solidFill>
                    <a:schemeClr val="tx1"/>
                  </a:solidFill>
                </a:rPr>
                <a:t>0cm </a:t>
              </a:r>
            </a:p>
          </p:txBody>
        </p:sp>
        <p:sp>
          <p:nvSpPr>
            <p:cNvPr id="101" name="TextBox 100"/>
            <p:cNvSpPr txBox="1"/>
            <p:nvPr userDrawn="1"/>
          </p:nvSpPr>
          <p:spPr>
            <a:xfrm>
              <a:off x="5636264"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4" name="Straight Connector 103"/>
            <p:cNvCxnSpPr/>
            <p:nvPr userDrawn="1"/>
          </p:nvCxnSpPr>
          <p:spPr>
            <a:xfrm>
              <a:off x="6000389"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190362"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userDrawn="1"/>
          </p:nvSpPr>
          <p:spPr>
            <a:xfrm>
              <a:off x="6191102" y="-208836"/>
              <a:ext cx="362256" cy="123111"/>
            </a:xfrm>
            <a:prstGeom prst="rect">
              <a:avLst/>
            </a:prstGeom>
            <a:noFill/>
          </p:spPr>
          <p:txBody>
            <a:bodyPr wrap="square" lIns="0" tIns="0" rIns="0" bIns="0" rtlCol="0">
              <a:spAutoFit/>
            </a:bodyPr>
            <a:lstStyle/>
            <a:p>
              <a:pPr algn="ctr"/>
              <a:r>
                <a:rPr lang="en-GB" sz="800" dirty="0">
                  <a:solidFill>
                    <a:schemeClr val="tx1"/>
                  </a:solidFill>
                </a:rPr>
                <a:t>0.26cm</a:t>
              </a:r>
            </a:p>
          </p:txBody>
        </p:sp>
        <p:cxnSp>
          <p:nvCxnSpPr>
            <p:cNvPr id="107" name="Straight Connector 106"/>
            <p:cNvCxnSpPr/>
            <p:nvPr userDrawn="1"/>
          </p:nvCxnSpPr>
          <p:spPr>
            <a:xfrm>
              <a:off x="11836111" y="-265725"/>
              <a:ext cx="0" cy="180000"/>
            </a:xfrm>
            <a:prstGeom prst="line">
              <a:avLst/>
            </a:prstGeom>
            <a:ln w="6350">
              <a:gradFill>
                <a:gsLst>
                  <a:gs pos="0">
                    <a:srgbClr val="F2DA64"/>
                  </a:gs>
                  <a:gs pos="18000">
                    <a:srgbClr val="A27700"/>
                  </a:gs>
                  <a:gs pos="71000">
                    <a:srgbClr val="D7B446"/>
                  </a:gs>
                  <a:gs pos="51000">
                    <a:srgbClr val="F2DA64"/>
                  </a:gs>
                  <a:gs pos="100000">
                    <a:srgbClr val="987000"/>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256200" y="430824"/>
              <a:ext cx="180000" cy="0"/>
            </a:xfrm>
            <a:prstGeom prst="line">
              <a:avLst/>
            </a:prstGeom>
            <a:ln w="6350">
              <a:gradFill>
                <a:gsLst>
                  <a:gs pos="0">
                    <a:srgbClr val="F2DA64"/>
                  </a:gs>
                  <a:gs pos="18000">
                    <a:srgbClr val="A27700"/>
                  </a:gs>
                  <a:gs pos="71000">
                    <a:srgbClr val="D7B446"/>
                  </a:gs>
                  <a:gs pos="51000">
                    <a:srgbClr val="F2DA64"/>
                  </a:gs>
                  <a:gs pos="100000">
                    <a:srgbClr val="987000"/>
                  </a:gs>
                </a:gsLst>
                <a:lin ang="0" scaled="0"/>
              </a:gra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userDrawn="1"/>
          </p:nvSpPr>
          <p:spPr>
            <a:xfrm>
              <a:off x="-747711" y="404813"/>
              <a:ext cx="438671" cy="123111"/>
            </a:xfrm>
            <a:prstGeom prst="rect">
              <a:avLst/>
            </a:prstGeom>
            <a:noFill/>
          </p:spPr>
          <p:txBody>
            <a:bodyPr wrap="square" lIns="0" tIns="0" rIns="0" bIns="0" rtlCol="0">
              <a:spAutoFit/>
            </a:bodyPr>
            <a:lstStyle/>
            <a:p>
              <a:pPr algn="r"/>
              <a:r>
                <a:rPr lang="en-GB" sz="800" dirty="0">
                  <a:solidFill>
                    <a:schemeClr val="tx1"/>
                  </a:solidFill>
                </a:rPr>
                <a:t>8.33cm</a:t>
              </a:r>
            </a:p>
          </p:txBody>
        </p:sp>
        <p:sp>
          <p:nvSpPr>
            <p:cNvPr id="110" name="TextBox 109"/>
            <p:cNvSpPr txBox="1"/>
            <p:nvPr userDrawn="1"/>
          </p:nvSpPr>
          <p:spPr>
            <a:xfrm>
              <a:off x="-1143000" y="527924"/>
              <a:ext cx="833960" cy="123111"/>
            </a:xfrm>
            <a:prstGeom prst="rect">
              <a:avLst/>
            </a:prstGeom>
            <a:noFill/>
          </p:spPr>
          <p:txBody>
            <a:bodyPr wrap="square" lIns="0" tIns="0" rIns="0" bIns="0" rtlCol="0">
              <a:spAutoFit/>
            </a:bodyPr>
            <a:lstStyle/>
            <a:p>
              <a:pPr algn="r"/>
              <a:r>
                <a:rPr lang="en-GB" sz="800" dirty="0">
                  <a:solidFill>
                    <a:schemeClr val="tx1"/>
                  </a:solidFill>
                </a:rPr>
                <a:t>Title Top</a:t>
              </a:r>
            </a:p>
          </p:txBody>
        </p:sp>
      </p:grpSp>
      <p:sp>
        <p:nvSpPr>
          <p:cNvPr id="3" name="Footer Placeholder 2">
            <a:extLst>
              <a:ext uri="{FF2B5EF4-FFF2-40B4-BE49-F238E27FC236}">
                <a16:creationId xmlns:a16="http://schemas.microsoft.com/office/drawing/2014/main" id="{1115639F-9E76-41B0-BB57-8F8A1F600167}"/>
              </a:ext>
            </a:extLst>
          </p:cNvPr>
          <p:cNvSpPr>
            <a:spLocks noGrp="1"/>
          </p:cNvSpPr>
          <p:nvPr>
            <p:ph type="ftr" sz="quarter" idx="3"/>
          </p:nvPr>
        </p:nvSpPr>
        <p:spPr>
          <a:xfrm>
            <a:off x="3272400" y="6390000"/>
            <a:ext cx="7495200" cy="198000"/>
          </a:xfrm>
          <a:prstGeom prst="rect">
            <a:avLst/>
          </a:prstGeom>
        </p:spPr>
        <p:txBody>
          <a:bodyPr vert="horz" lIns="0" tIns="0" rIns="0" bIns="0" rtlCol="0" anchor="ctr"/>
          <a:lstStyle>
            <a:lvl1pPr algn="l">
              <a:defRPr sz="800">
                <a:solidFill>
                  <a:schemeClr val="tx1"/>
                </a:solidFill>
              </a:defRPr>
            </a:lvl1pPr>
          </a:lstStyle>
          <a:p>
            <a:endParaRPr lang="en-GB" dirty="0"/>
          </a:p>
        </p:txBody>
      </p:sp>
    </p:spTree>
    <p:extLst>
      <p:ext uri="{BB962C8B-B14F-4D97-AF65-F5344CB8AC3E}">
        <p14:creationId xmlns:p14="http://schemas.microsoft.com/office/powerpoint/2010/main" val="797071749"/>
      </p:ext>
    </p:extLst>
  </p:cSld>
  <p:clrMap bg1="lt1" tx1="dk1" bg2="lt2" tx2="dk2" accent1="accent1" accent2="accent2" accent3="accent3" accent4="accent4" accent5="accent5" accent6="accent6" hlink="hlink" folHlink="folHlink"/>
  <p:sldLayoutIdLst>
    <p:sldLayoutId id="214748381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14" pos="7453">
          <p15:clr>
            <a:srgbClr val="F26B43"/>
          </p15:clr>
        </p15:guide>
        <p15:guide id="28" orient="horz" pos="1076">
          <p15:clr>
            <a:srgbClr val="F26B43"/>
          </p15:clr>
        </p15:guide>
        <p15:guide id="29" orient="horz" pos="270">
          <p15:clr>
            <a:srgbClr val="F26B43"/>
          </p15:clr>
        </p15:guide>
        <p15:guide id="33" orient="horz" pos="3600">
          <p15:clr>
            <a:srgbClr val="F26B43"/>
          </p15:clr>
        </p15:guide>
        <p15:guide id="35" pos="228">
          <p15:clr>
            <a:srgbClr val="F26B43"/>
          </p15:clr>
        </p15:guide>
        <p15:guide id="36" pos="3840">
          <p15:clr>
            <a:srgbClr val="F26B43"/>
          </p15:clr>
        </p15:guide>
        <p15:guide id="37" pos="3782">
          <p15:clr>
            <a:srgbClr val="F26B43"/>
          </p15:clr>
        </p15:guide>
        <p15:guide id="38" pos="39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6A7CE9-95FC-4CB1-B886-B475633C42C9}"/>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791223"/>
            <a:ext cx="5240700" cy="3006251"/>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Data Analysis of Indonesian Visitors</a:t>
            </a:r>
          </a:p>
          <a:p>
            <a:endParaRPr lang="en-GB" sz="6000" dirty="0">
              <a:solidFill>
                <a:schemeClr val="bg1"/>
              </a:solidFill>
            </a:endParaRPr>
          </a:p>
        </p:txBody>
      </p:sp>
      <p:sp>
        <p:nvSpPr>
          <p:cNvPr id="5" name="Subtitle 3">
            <a:extLst>
              <a:ext uri="{FF2B5EF4-FFF2-40B4-BE49-F238E27FC236}">
                <a16:creationId xmlns:a16="http://schemas.microsoft.com/office/drawing/2014/main" id="{415C9BEC-FE72-42EF-97CA-4F84051AC48C}"/>
              </a:ext>
            </a:extLst>
          </p:cNvPr>
          <p:cNvSpPr txBox="1">
            <a:spLocks/>
          </p:cNvSpPr>
          <p:nvPr/>
        </p:nvSpPr>
        <p:spPr>
          <a:xfrm>
            <a:off x="359999" y="5292638"/>
            <a:ext cx="4871219" cy="1022713"/>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dirty="0">
                <a:solidFill>
                  <a:schemeClr val="bg1"/>
                </a:solidFill>
              </a:rPr>
              <a:t>Clarence San</a:t>
            </a:r>
            <a:endParaRPr lang="en-GB" sz="2800" b="1" dirty="0">
              <a:solidFill>
                <a:schemeClr val="bg1"/>
              </a:solidFill>
            </a:endParaRPr>
          </a:p>
        </p:txBody>
      </p:sp>
      <p:pic>
        <p:nvPicPr>
          <p:cNvPr id="3" name="Picture 2" descr="A picture containing tree, outdoor, building, stone&#10;&#10;Description automatically generated">
            <a:extLst>
              <a:ext uri="{FF2B5EF4-FFF2-40B4-BE49-F238E27FC236}">
                <a16:creationId xmlns:a16="http://schemas.microsoft.com/office/drawing/2014/main" id="{D82D2F52-5570-4FB0-92C6-70D04BDD951A}"/>
              </a:ext>
            </a:extLst>
          </p:cNvPr>
          <p:cNvPicPr>
            <a:picLocks noChangeAspect="1"/>
          </p:cNvPicPr>
          <p:nvPr/>
        </p:nvPicPr>
        <p:blipFill rotWithShape="1">
          <a:blip r:embed="rId2"/>
          <a:srcRect l="3572" r="27917"/>
          <a:stretch/>
        </p:blipFill>
        <p:spPr>
          <a:xfrm>
            <a:off x="5927324" y="0"/>
            <a:ext cx="6264676" cy="6858000"/>
          </a:xfrm>
          <a:prstGeom prst="rect">
            <a:avLst/>
          </a:prstGeom>
        </p:spPr>
      </p:pic>
    </p:spTree>
    <p:extLst>
      <p:ext uri="{BB962C8B-B14F-4D97-AF65-F5344CB8AC3E}">
        <p14:creationId xmlns:p14="http://schemas.microsoft.com/office/powerpoint/2010/main" val="393656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BC1757-BB26-494A-A056-77623F0BDBDB}"/>
              </a:ext>
            </a:extLst>
          </p:cNvPr>
          <p:cNvPicPr>
            <a:picLocks noChangeAspect="1"/>
          </p:cNvPicPr>
          <p:nvPr/>
        </p:nvPicPr>
        <p:blipFill>
          <a:blip r:embed="rId2"/>
          <a:stretch>
            <a:fillRect/>
          </a:stretch>
        </p:blipFill>
        <p:spPr>
          <a:xfrm>
            <a:off x="359999" y="1293980"/>
            <a:ext cx="6402751" cy="4487830"/>
          </a:xfrm>
          <a:prstGeom prst="rect">
            <a:avLst/>
          </a:prstGeom>
        </p:spPr>
      </p:pic>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Most common group makeups include travelling alone, with a partner, with family (parents, siblings).</a:t>
            </a:r>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10</a:t>
            </a:fld>
            <a:endParaRPr lang="en-GB" dirty="0"/>
          </a:p>
        </p:txBody>
      </p:sp>
      <p:sp>
        <p:nvSpPr>
          <p:cNvPr id="9" name="TextBox 8">
            <a:extLst>
              <a:ext uri="{FF2B5EF4-FFF2-40B4-BE49-F238E27FC236}">
                <a16:creationId xmlns:a16="http://schemas.microsoft.com/office/drawing/2014/main" id="{1A6C513F-A347-45EC-80CC-AA91DA53CA7F}"/>
              </a:ext>
            </a:extLst>
          </p:cNvPr>
          <p:cNvSpPr txBox="1"/>
          <p:nvPr/>
        </p:nvSpPr>
        <p:spPr>
          <a:xfrm>
            <a:off x="359998" y="5663520"/>
            <a:ext cx="10727101" cy="861774"/>
          </a:xfrm>
          <a:prstGeom prst="rect">
            <a:avLst/>
          </a:prstGeom>
          <a:noFill/>
        </p:spPr>
        <p:txBody>
          <a:bodyPr wrap="square">
            <a:spAutoFit/>
          </a:bodyPr>
          <a:lstStyle/>
          <a:p>
            <a:r>
              <a:rPr lang="en-SG" b="1" dirty="0"/>
              <a:t>Charts (Clockwise from top left)</a:t>
            </a:r>
            <a:r>
              <a:rPr lang="en-SG" dirty="0"/>
              <a:t> </a:t>
            </a:r>
          </a:p>
          <a:p>
            <a:pPr marL="285750" indent="-285750">
              <a:buFont typeface="Arial" panose="020B0604020202020204" pitchFamily="34" charset="0"/>
              <a:buChar char="•"/>
            </a:pPr>
            <a:r>
              <a:rPr lang="en-SG" sz="1600" dirty="0"/>
              <a:t>Bar plots of common companion makeups: solo travelling; with colleagues or business partners; with spouses, partners; with friends; with siblings, parents, grandparents; with children</a:t>
            </a:r>
          </a:p>
        </p:txBody>
      </p:sp>
      <p:sp>
        <p:nvSpPr>
          <p:cNvPr id="10" name="Content Placeholder 13">
            <a:extLst>
              <a:ext uri="{FF2B5EF4-FFF2-40B4-BE49-F238E27FC236}">
                <a16:creationId xmlns:a16="http://schemas.microsoft.com/office/drawing/2014/main" id="{9B941465-DBB0-4003-A534-E93BD7EEBE38}"/>
              </a:ext>
            </a:extLst>
          </p:cNvPr>
          <p:cNvSpPr txBox="1">
            <a:spLocks/>
          </p:cNvSpPr>
          <p:nvPr/>
        </p:nvSpPr>
        <p:spPr>
          <a:xfrm>
            <a:off x="7658100" y="1293980"/>
            <a:ext cx="4057650" cy="399891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dirty="0"/>
              <a:t>The common group makeups are reflective of groups here for leisure in Singapore. Notably, only a small percentage of visitors arrive with colleagues, suggesting that business travellers usually travel solo.</a:t>
            </a:r>
          </a:p>
          <a:p>
            <a:endParaRPr lang="en-SG" sz="1800" dirty="0"/>
          </a:p>
          <a:p>
            <a:r>
              <a:rPr lang="en-SG" sz="2000" b="1" dirty="0"/>
              <a:t>Prompt: How can we maintain attractiveness to solo businesspeople and young couples, while boosting attractiveness for parents?</a:t>
            </a:r>
            <a:endParaRPr lang="en-SG" sz="1800" b="1" dirty="0"/>
          </a:p>
        </p:txBody>
      </p:sp>
      <p:sp>
        <p:nvSpPr>
          <p:cNvPr id="11" name="Action Button: Go Back or Previous 10">
            <a:hlinkClick r:id="" action="ppaction://noaction" highlightClick="1"/>
            <a:extLst>
              <a:ext uri="{FF2B5EF4-FFF2-40B4-BE49-F238E27FC236}">
                <a16:creationId xmlns:a16="http://schemas.microsoft.com/office/drawing/2014/main" id="{E1E6E59F-18F3-45B1-B0BC-401A6AE73B19}"/>
              </a:ext>
            </a:extLst>
          </p:cNvPr>
          <p:cNvSpPr/>
          <p:nvPr/>
        </p:nvSpPr>
        <p:spPr bwMode="ltGray">
          <a:xfrm rot="5400000">
            <a:off x="6509847" y="2783041"/>
            <a:ext cx="180000" cy="180000"/>
          </a:xfrm>
          <a:prstGeom prst="actionButtonBackPrevious">
            <a:avLst/>
          </a:prstGeom>
          <a:solidFill>
            <a:srgbClr val="9EE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2" name="Action Button: Go Back or Previous 11">
            <a:hlinkClick r:id="" action="ppaction://noaction" highlightClick="1"/>
            <a:extLst>
              <a:ext uri="{FF2B5EF4-FFF2-40B4-BE49-F238E27FC236}">
                <a16:creationId xmlns:a16="http://schemas.microsoft.com/office/drawing/2014/main" id="{C5C82354-9974-43D9-9FD1-FC7FA068A522}"/>
              </a:ext>
            </a:extLst>
          </p:cNvPr>
          <p:cNvSpPr/>
          <p:nvPr/>
        </p:nvSpPr>
        <p:spPr bwMode="ltGray">
          <a:xfrm rot="16200000">
            <a:off x="4357197" y="2783041"/>
            <a:ext cx="180000" cy="180000"/>
          </a:xfrm>
          <a:prstGeom prst="actionButtonBackPrevious">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4" name="Action Button: Go Back or Previous 13">
            <a:hlinkClick r:id="" action="ppaction://noaction" highlightClick="1"/>
            <a:extLst>
              <a:ext uri="{FF2B5EF4-FFF2-40B4-BE49-F238E27FC236}">
                <a16:creationId xmlns:a16="http://schemas.microsoft.com/office/drawing/2014/main" id="{1CFF3B9F-9265-4F60-A429-1F483A3A3EFF}"/>
              </a:ext>
            </a:extLst>
          </p:cNvPr>
          <p:cNvSpPr/>
          <p:nvPr/>
        </p:nvSpPr>
        <p:spPr bwMode="ltGray">
          <a:xfrm rot="5400000">
            <a:off x="4357197" y="5023458"/>
            <a:ext cx="180000" cy="180000"/>
          </a:xfrm>
          <a:prstGeom prst="actionButtonBackPrevious">
            <a:avLst/>
          </a:prstGeom>
          <a:solidFill>
            <a:srgbClr val="9EE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5" name="Action Button: Go Back or Previous 14">
            <a:hlinkClick r:id="" action="ppaction://noaction" highlightClick="1"/>
            <a:extLst>
              <a:ext uri="{FF2B5EF4-FFF2-40B4-BE49-F238E27FC236}">
                <a16:creationId xmlns:a16="http://schemas.microsoft.com/office/drawing/2014/main" id="{D2A1EC22-B2F6-4585-9A43-C334CA75D92E}"/>
              </a:ext>
            </a:extLst>
          </p:cNvPr>
          <p:cNvSpPr/>
          <p:nvPr/>
        </p:nvSpPr>
        <p:spPr bwMode="ltGray">
          <a:xfrm rot="16200000">
            <a:off x="6509382" y="5023458"/>
            <a:ext cx="180000" cy="180000"/>
          </a:xfrm>
          <a:prstGeom prst="actionButtonBackPrevious">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6" name="Action Button: Go Back or Previous 15">
            <a:hlinkClick r:id="" action="ppaction://noaction" highlightClick="1"/>
            <a:extLst>
              <a:ext uri="{FF2B5EF4-FFF2-40B4-BE49-F238E27FC236}">
                <a16:creationId xmlns:a16="http://schemas.microsoft.com/office/drawing/2014/main" id="{7B32DA20-EE8E-44C5-B453-AEC0AE5ABCDB}"/>
              </a:ext>
            </a:extLst>
          </p:cNvPr>
          <p:cNvSpPr/>
          <p:nvPr/>
        </p:nvSpPr>
        <p:spPr bwMode="ltGray">
          <a:xfrm rot="16200000">
            <a:off x="2268598" y="5023458"/>
            <a:ext cx="180000" cy="180000"/>
          </a:xfrm>
          <a:prstGeom prst="actionButtonBackPrevious">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7" name="Action Button: Go Back or Previous 16">
            <a:hlinkClick r:id="" action="ppaction://noaction" highlightClick="1"/>
            <a:extLst>
              <a:ext uri="{FF2B5EF4-FFF2-40B4-BE49-F238E27FC236}">
                <a16:creationId xmlns:a16="http://schemas.microsoft.com/office/drawing/2014/main" id="{B336A9A0-28F6-466F-B3D7-184699BDF74A}"/>
              </a:ext>
            </a:extLst>
          </p:cNvPr>
          <p:cNvSpPr/>
          <p:nvPr/>
        </p:nvSpPr>
        <p:spPr bwMode="ltGray">
          <a:xfrm rot="16200000">
            <a:off x="1537702" y="6606004"/>
            <a:ext cx="180000" cy="180000"/>
          </a:xfrm>
          <a:prstGeom prst="actionButtonBackPrevious">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8" name="Action Button: Go Back or Previous 17">
            <a:hlinkClick r:id="" action="ppaction://noaction" highlightClick="1"/>
            <a:extLst>
              <a:ext uri="{FF2B5EF4-FFF2-40B4-BE49-F238E27FC236}">
                <a16:creationId xmlns:a16="http://schemas.microsoft.com/office/drawing/2014/main" id="{219B79B8-BED1-4FD7-B521-73741E17FBED}"/>
              </a:ext>
            </a:extLst>
          </p:cNvPr>
          <p:cNvSpPr/>
          <p:nvPr/>
        </p:nvSpPr>
        <p:spPr bwMode="ltGray">
          <a:xfrm rot="5400000">
            <a:off x="461379" y="6606004"/>
            <a:ext cx="180000" cy="180000"/>
          </a:xfrm>
          <a:prstGeom prst="actionButtonBackPrevious">
            <a:avLst/>
          </a:prstGeom>
          <a:solidFill>
            <a:srgbClr val="9EE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9" name="Footer Placeholder 3">
            <a:extLst>
              <a:ext uri="{FF2B5EF4-FFF2-40B4-BE49-F238E27FC236}">
                <a16:creationId xmlns:a16="http://schemas.microsoft.com/office/drawing/2014/main" id="{AA39DE27-B52B-44A0-A9DE-9B24301649B7}"/>
              </a:ext>
            </a:extLst>
          </p:cNvPr>
          <p:cNvSpPr>
            <a:spLocks noGrp="1"/>
          </p:cNvSpPr>
          <p:nvPr>
            <p:ph type="ftr" sz="quarter" idx="11"/>
          </p:nvPr>
        </p:nvSpPr>
        <p:spPr>
          <a:xfrm>
            <a:off x="359999" y="6593518"/>
            <a:ext cx="7495200" cy="198000"/>
          </a:xfrm>
        </p:spPr>
        <p:txBody>
          <a:bodyPr/>
          <a:lstStyle/>
          <a:p>
            <a:r>
              <a:rPr lang="en-GB" dirty="0"/>
              <a:t>            Common Group             Less Common Group</a:t>
            </a:r>
          </a:p>
        </p:txBody>
      </p:sp>
    </p:spTree>
    <p:extLst>
      <p:ext uri="{BB962C8B-B14F-4D97-AF65-F5344CB8AC3E}">
        <p14:creationId xmlns:p14="http://schemas.microsoft.com/office/powerpoint/2010/main" val="3171651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sz="2800" dirty="0"/>
              <a:t>Recap of a typical visitor</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11</a:t>
            </a:fld>
            <a:endParaRPr lang="en-GB" dirty="0"/>
          </a:p>
        </p:txBody>
      </p:sp>
      <p:graphicFrame>
        <p:nvGraphicFramePr>
          <p:cNvPr id="6" name="Table 5">
            <a:extLst>
              <a:ext uri="{FF2B5EF4-FFF2-40B4-BE49-F238E27FC236}">
                <a16:creationId xmlns:a16="http://schemas.microsoft.com/office/drawing/2014/main" id="{9D79C511-81C5-464E-B4F0-79319803A4E9}"/>
              </a:ext>
            </a:extLst>
          </p:cNvPr>
          <p:cNvGraphicFramePr>
            <a:graphicFrameLocks noGrp="1"/>
          </p:cNvGraphicFramePr>
          <p:nvPr>
            <p:extLst>
              <p:ext uri="{D42A27DB-BD31-4B8C-83A1-F6EECF244321}">
                <p14:modId xmlns:p14="http://schemas.microsoft.com/office/powerpoint/2010/main" val="953684639"/>
              </p:ext>
            </p:extLst>
          </p:nvPr>
        </p:nvGraphicFramePr>
        <p:xfrm>
          <a:off x="359998" y="2122188"/>
          <a:ext cx="4167311" cy="1306812"/>
        </p:xfrm>
        <a:graphic>
          <a:graphicData uri="http://schemas.openxmlformats.org/drawingml/2006/table">
            <a:tbl>
              <a:tblPr/>
              <a:tblGrid>
                <a:gridCol w="1805850">
                  <a:extLst>
                    <a:ext uri="{9D8B030D-6E8A-4147-A177-3AD203B41FA5}">
                      <a16:colId xmlns:a16="http://schemas.microsoft.com/office/drawing/2014/main" val="2623463763"/>
                    </a:ext>
                  </a:extLst>
                </a:gridCol>
                <a:gridCol w="2361461">
                  <a:extLst>
                    <a:ext uri="{9D8B030D-6E8A-4147-A177-3AD203B41FA5}">
                      <a16:colId xmlns:a16="http://schemas.microsoft.com/office/drawing/2014/main" val="1723800446"/>
                    </a:ext>
                  </a:extLst>
                </a:gridCol>
              </a:tblGrid>
              <a:tr h="217639">
                <a:tc>
                  <a:txBody>
                    <a:bodyPr/>
                    <a:lstStyle/>
                    <a:p>
                      <a:pPr algn="l" fontAlgn="ctr"/>
                      <a:r>
                        <a:rPr lang="en-SG" sz="1400" b="1" i="0" u="none" strike="noStrike" dirty="0">
                          <a:solidFill>
                            <a:srgbClr val="333333"/>
                          </a:solidFill>
                          <a:effectLst/>
                          <a:latin typeface="Arial" panose="020B0604020202020204" pitchFamily="34" charset="0"/>
                        </a:rPr>
                        <a:t>  Gender</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MALE</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9937516"/>
                  </a:ext>
                </a:extLst>
              </a:tr>
              <a:tr h="217639">
                <a:tc>
                  <a:txBody>
                    <a:bodyPr/>
                    <a:lstStyle/>
                    <a:p>
                      <a:pPr algn="l" fontAlgn="ctr"/>
                      <a:r>
                        <a:rPr lang="en-SG" sz="1400" b="1" i="0" u="none" strike="noStrike" dirty="0">
                          <a:solidFill>
                            <a:srgbClr val="333333"/>
                          </a:solidFill>
                          <a:effectLst/>
                          <a:latin typeface="Arial" panose="020B0604020202020204" pitchFamily="34" charset="0"/>
                        </a:rPr>
                        <a:t>  Age</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25 – 49</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7861039"/>
                  </a:ext>
                </a:extLst>
              </a:tr>
              <a:tr h="217639">
                <a:tc>
                  <a:txBody>
                    <a:bodyPr/>
                    <a:lstStyle/>
                    <a:p>
                      <a:pPr algn="l" fontAlgn="ctr"/>
                      <a:r>
                        <a:rPr lang="en-SG" sz="1400" b="1" i="0" u="none" strike="noStrike" dirty="0">
                          <a:solidFill>
                            <a:srgbClr val="333333"/>
                          </a:solidFill>
                          <a:effectLst/>
                          <a:latin typeface="Arial" panose="020B0604020202020204" pitchFamily="34" charset="0"/>
                        </a:rPr>
                        <a:t>  Travel Type</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FIT</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3152814"/>
                  </a:ext>
                </a:extLst>
              </a:tr>
              <a:tr h="217639">
                <a:tc>
                  <a:txBody>
                    <a:bodyPr/>
                    <a:lstStyle/>
                    <a:p>
                      <a:pPr algn="l" fontAlgn="ctr"/>
                      <a:r>
                        <a:rPr lang="en-SG" sz="1400" b="1" i="0" u="none" strike="noStrike" dirty="0">
                          <a:solidFill>
                            <a:srgbClr val="333333"/>
                          </a:solidFill>
                          <a:effectLst/>
                          <a:latin typeface="Arial" panose="020B0604020202020204" pitchFamily="34" charset="0"/>
                        </a:rPr>
                        <a:t>  Arrival Method</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AIR / SEA</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299195"/>
                  </a:ext>
                </a:extLst>
              </a:tr>
              <a:tr h="217639">
                <a:tc>
                  <a:txBody>
                    <a:bodyPr/>
                    <a:lstStyle/>
                    <a:p>
                      <a:pPr algn="l" fontAlgn="ctr"/>
                      <a:r>
                        <a:rPr lang="en-SG" sz="1400" b="1" i="0" u="none" strike="noStrike" dirty="0">
                          <a:solidFill>
                            <a:srgbClr val="333333"/>
                          </a:solidFill>
                          <a:effectLst/>
                          <a:latin typeface="Arial" panose="020B0604020202020204" pitchFamily="34" charset="0"/>
                        </a:rPr>
                        <a:t>  Marital Status</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MARRIED</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919992"/>
                  </a:ext>
                </a:extLst>
              </a:tr>
              <a:tr h="217639">
                <a:tc>
                  <a:txBody>
                    <a:bodyPr/>
                    <a:lstStyle/>
                    <a:p>
                      <a:pPr algn="l" fontAlgn="ctr"/>
                      <a:r>
                        <a:rPr lang="en-SG" sz="1400" b="1" i="0" u="none" strike="noStrike" dirty="0">
                          <a:solidFill>
                            <a:srgbClr val="333333"/>
                          </a:solidFill>
                          <a:effectLst/>
                          <a:latin typeface="Arial" panose="020B0604020202020204" pitchFamily="34" charset="0"/>
                        </a:rPr>
                        <a:t>  Purpose of Visit</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LEISURE / BUSINESS</a:t>
                      </a:r>
                    </a:p>
                  </a:txBody>
                  <a:tcPr marL="4442" marR="4442" marT="44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94308"/>
                  </a:ext>
                </a:extLst>
              </a:tr>
            </a:tbl>
          </a:graphicData>
        </a:graphic>
      </p:graphicFrame>
      <p:graphicFrame>
        <p:nvGraphicFramePr>
          <p:cNvPr id="9" name="Table 8">
            <a:extLst>
              <a:ext uri="{FF2B5EF4-FFF2-40B4-BE49-F238E27FC236}">
                <a16:creationId xmlns:a16="http://schemas.microsoft.com/office/drawing/2014/main" id="{4F2182E5-F37C-4321-BFBE-1181B2F5E022}"/>
              </a:ext>
            </a:extLst>
          </p:cNvPr>
          <p:cNvGraphicFramePr>
            <a:graphicFrameLocks noGrp="1"/>
          </p:cNvGraphicFramePr>
          <p:nvPr>
            <p:extLst>
              <p:ext uri="{D42A27DB-BD31-4B8C-83A1-F6EECF244321}">
                <p14:modId xmlns:p14="http://schemas.microsoft.com/office/powerpoint/2010/main" val="935571621"/>
              </p:ext>
            </p:extLst>
          </p:nvPr>
        </p:nvGraphicFramePr>
        <p:xfrm>
          <a:off x="359998" y="4193336"/>
          <a:ext cx="3532672" cy="1119185"/>
        </p:xfrm>
        <a:graphic>
          <a:graphicData uri="http://schemas.openxmlformats.org/drawingml/2006/table">
            <a:tbl>
              <a:tblPr/>
              <a:tblGrid>
                <a:gridCol w="2309750">
                  <a:extLst>
                    <a:ext uri="{9D8B030D-6E8A-4147-A177-3AD203B41FA5}">
                      <a16:colId xmlns:a16="http://schemas.microsoft.com/office/drawing/2014/main" val="1131437692"/>
                    </a:ext>
                  </a:extLst>
                </a:gridCol>
                <a:gridCol w="1222922">
                  <a:extLst>
                    <a:ext uri="{9D8B030D-6E8A-4147-A177-3AD203B41FA5}">
                      <a16:colId xmlns:a16="http://schemas.microsoft.com/office/drawing/2014/main" val="3272741506"/>
                    </a:ext>
                  </a:extLst>
                </a:gridCol>
              </a:tblGrid>
              <a:tr h="223837">
                <a:tc>
                  <a:txBody>
                    <a:bodyPr/>
                    <a:lstStyle/>
                    <a:p>
                      <a:pPr algn="l" fontAlgn="ctr"/>
                      <a:r>
                        <a:rPr lang="en-SG" sz="1400" b="1" i="0" u="none" strike="noStrike" dirty="0">
                          <a:solidFill>
                            <a:srgbClr val="333333"/>
                          </a:solidFill>
                          <a:effectLst/>
                          <a:latin typeface="Arial" panose="020B0604020202020204" pitchFamily="34" charset="0"/>
                        </a:rPr>
                        <a:t>  Stay Length</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2 DAYS</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7981529"/>
                  </a:ext>
                </a:extLst>
              </a:tr>
              <a:tr h="223837">
                <a:tc>
                  <a:txBody>
                    <a:bodyPr/>
                    <a:lstStyle/>
                    <a:p>
                      <a:pPr algn="l" fontAlgn="ctr"/>
                      <a:r>
                        <a:rPr lang="en-SG" sz="1400" b="1" i="0" u="none" strike="noStrike" dirty="0">
                          <a:solidFill>
                            <a:srgbClr val="333333"/>
                          </a:solidFill>
                          <a:effectLst/>
                          <a:latin typeface="Arial" panose="020B0604020202020204" pitchFamily="34" charset="0"/>
                        </a:rPr>
                        <a:t>  Total Spends ($)</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$437</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2701586"/>
                  </a:ext>
                </a:extLst>
              </a:tr>
              <a:tr h="223837">
                <a:tc>
                  <a:txBody>
                    <a:bodyPr/>
                    <a:lstStyle/>
                    <a:p>
                      <a:pPr algn="l" fontAlgn="ctr"/>
                      <a:r>
                        <a:rPr lang="en-SG" sz="1400" b="1" i="0" u="none" strike="noStrike" dirty="0">
                          <a:solidFill>
                            <a:srgbClr val="333333"/>
                          </a:solidFill>
                          <a:effectLst/>
                          <a:latin typeface="Arial" panose="020B0604020202020204" pitchFamily="34" charset="0"/>
                        </a:rPr>
                        <a:t>  </a:t>
                      </a:r>
                      <a:r>
                        <a:rPr lang="en-SG" sz="1400" b="1" i="0" u="none" strike="noStrike" dirty="0" err="1">
                          <a:solidFill>
                            <a:srgbClr val="333333"/>
                          </a:solidFill>
                          <a:effectLst/>
                          <a:latin typeface="Arial" panose="020B0604020202020204" pitchFamily="34" charset="0"/>
                        </a:rPr>
                        <a:t>Avg</a:t>
                      </a:r>
                      <a:r>
                        <a:rPr lang="en-SG" sz="1400" b="1" i="0" u="none" strike="noStrike" dirty="0">
                          <a:solidFill>
                            <a:srgbClr val="333333"/>
                          </a:solidFill>
                          <a:effectLst/>
                          <a:latin typeface="Arial" panose="020B0604020202020204" pitchFamily="34" charset="0"/>
                        </a:rPr>
                        <a:t> Spends ($)</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$237</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298586"/>
                  </a:ext>
                </a:extLst>
              </a:tr>
              <a:tr h="223837">
                <a:tc>
                  <a:txBody>
                    <a:bodyPr/>
                    <a:lstStyle/>
                    <a:p>
                      <a:pPr algn="l" fontAlgn="ctr"/>
                      <a:r>
                        <a:rPr lang="en-SG" sz="1400" b="1" i="0" u="none" strike="noStrike" dirty="0">
                          <a:solidFill>
                            <a:srgbClr val="333333"/>
                          </a:solidFill>
                          <a:effectLst/>
                          <a:latin typeface="Arial" panose="020B0604020202020204" pitchFamily="34" charset="0"/>
                        </a:rPr>
                        <a:t>  F&amp;B Spends ($)</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$53</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0355797"/>
                  </a:ext>
                </a:extLst>
              </a:tr>
              <a:tr h="223837">
                <a:tc>
                  <a:txBody>
                    <a:bodyPr/>
                    <a:lstStyle/>
                    <a:p>
                      <a:pPr algn="l" fontAlgn="ctr"/>
                      <a:r>
                        <a:rPr lang="en-SG" sz="1400" b="1" i="0" u="none" strike="noStrike" dirty="0">
                          <a:solidFill>
                            <a:srgbClr val="333333"/>
                          </a:solidFill>
                          <a:effectLst/>
                          <a:latin typeface="Arial" panose="020B0604020202020204" pitchFamily="34" charset="0"/>
                        </a:rPr>
                        <a:t>  Transport Spends ($)</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SG" sz="1400" b="0" i="0" u="none" strike="noStrike" dirty="0">
                          <a:solidFill>
                            <a:srgbClr val="333333"/>
                          </a:solidFill>
                          <a:effectLst/>
                          <a:latin typeface="Arial" panose="020B0604020202020204" pitchFamily="34" charset="0"/>
                        </a:rPr>
                        <a:t>  $25</a:t>
                      </a:r>
                    </a:p>
                  </a:txBody>
                  <a:tcPr marL="4568" marR="4568" marT="45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8153909"/>
                  </a:ext>
                </a:extLst>
              </a:tr>
            </a:tbl>
          </a:graphicData>
        </a:graphic>
      </p:graphicFrame>
      <p:sp>
        <p:nvSpPr>
          <p:cNvPr id="20" name="Title 7">
            <a:extLst>
              <a:ext uri="{FF2B5EF4-FFF2-40B4-BE49-F238E27FC236}">
                <a16:creationId xmlns:a16="http://schemas.microsoft.com/office/drawing/2014/main" id="{32C373B7-09A3-4F6C-AE5E-EF438F074BBE}"/>
              </a:ext>
            </a:extLst>
          </p:cNvPr>
          <p:cNvSpPr txBox="1">
            <a:spLocks/>
          </p:cNvSpPr>
          <p:nvPr/>
        </p:nvSpPr>
        <p:spPr>
          <a:xfrm>
            <a:off x="359999" y="1718988"/>
            <a:ext cx="1857421" cy="403200"/>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1800" dirty="0"/>
              <a:t>Demographics</a:t>
            </a:r>
          </a:p>
        </p:txBody>
      </p:sp>
      <p:sp>
        <p:nvSpPr>
          <p:cNvPr id="23" name="Title 7">
            <a:extLst>
              <a:ext uri="{FF2B5EF4-FFF2-40B4-BE49-F238E27FC236}">
                <a16:creationId xmlns:a16="http://schemas.microsoft.com/office/drawing/2014/main" id="{7BC2EA70-2A78-4727-823D-E854248453E6}"/>
              </a:ext>
            </a:extLst>
          </p:cNvPr>
          <p:cNvSpPr txBox="1">
            <a:spLocks/>
          </p:cNvSpPr>
          <p:nvPr/>
        </p:nvSpPr>
        <p:spPr>
          <a:xfrm>
            <a:off x="359999" y="3780360"/>
            <a:ext cx="1857421" cy="403200"/>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1800" dirty="0"/>
              <a:t>Stay details</a:t>
            </a:r>
          </a:p>
        </p:txBody>
      </p:sp>
      <p:pic>
        <p:nvPicPr>
          <p:cNvPr id="12" name="Picture 11" descr="A picture containing text&#10;&#10;Description automatically generated">
            <a:extLst>
              <a:ext uri="{FF2B5EF4-FFF2-40B4-BE49-F238E27FC236}">
                <a16:creationId xmlns:a16="http://schemas.microsoft.com/office/drawing/2014/main" id="{B5E4A5A0-6C97-4B8A-9FD0-DF74D089437F}"/>
              </a:ext>
            </a:extLst>
          </p:cNvPr>
          <p:cNvPicPr>
            <a:picLocks noChangeAspect="1"/>
          </p:cNvPicPr>
          <p:nvPr/>
        </p:nvPicPr>
        <p:blipFill rotWithShape="1">
          <a:blip r:embed="rId2"/>
          <a:srcRect l="15433" r="17036"/>
          <a:stretch/>
        </p:blipFill>
        <p:spPr>
          <a:xfrm>
            <a:off x="5245100" y="0"/>
            <a:ext cx="6946900" cy="6858000"/>
          </a:xfrm>
          <a:prstGeom prst="rect">
            <a:avLst/>
          </a:prstGeom>
        </p:spPr>
      </p:pic>
    </p:spTree>
    <p:extLst>
      <p:ext uri="{BB962C8B-B14F-4D97-AF65-F5344CB8AC3E}">
        <p14:creationId xmlns:p14="http://schemas.microsoft.com/office/powerpoint/2010/main" val="4238446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32AF3C-0E33-4DF2-9B68-5BCDBCA30C7C}"/>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909046"/>
            <a:ext cx="5736000" cy="3006251"/>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Correlations</a:t>
            </a:r>
          </a:p>
        </p:txBody>
      </p:sp>
      <p:sp>
        <p:nvSpPr>
          <p:cNvPr id="8" name="Content Placeholder 8">
            <a:extLst>
              <a:ext uri="{FF2B5EF4-FFF2-40B4-BE49-F238E27FC236}">
                <a16:creationId xmlns:a16="http://schemas.microsoft.com/office/drawing/2014/main" id="{5FC929B3-3F51-4014-969D-DA1DCD383FC0}"/>
              </a:ext>
            </a:extLst>
          </p:cNvPr>
          <p:cNvSpPr txBox="1">
            <a:spLocks/>
          </p:cNvSpPr>
          <p:nvPr/>
        </p:nvSpPr>
        <p:spPr>
          <a:xfrm>
            <a:off x="360000" y="3276106"/>
            <a:ext cx="3178617" cy="288499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Coverage</a:t>
            </a:r>
            <a:endParaRPr lang="en-US" sz="2000" b="1" dirty="0">
              <a:solidFill>
                <a:schemeClr val="bg1"/>
              </a:solidFill>
            </a:endParaRPr>
          </a:p>
          <a:p>
            <a:r>
              <a:rPr lang="en-GB" sz="2000" b="1" dirty="0">
                <a:solidFill>
                  <a:schemeClr val="bg1"/>
                </a:solidFill>
              </a:rPr>
              <a:t>In-depth examination of relationships and associations among variables</a:t>
            </a:r>
          </a:p>
        </p:txBody>
      </p:sp>
      <p:pic>
        <p:nvPicPr>
          <p:cNvPr id="3" name="Picture 2" descr="A group of skyscrapers in a city&#10;&#10;Description automatically generated with medium confidence">
            <a:extLst>
              <a:ext uri="{FF2B5EF4-FFF2-40B4-BE49-F238E27FC236}">
                <a16:creationId xmlns:a16="http://schemas.microsoft.com/office/drawing/2014/main" id="{AFF0D7C3-856B-4063-A1BE-46B3E686611C}"/>
              </a:ext>
            </a:extLst>
          </p:cNvPr>
          <p:cNvPicPr>
            <a:picLocks noChangeAspect="1"/>
          </p:cNvPicPr>
          <p:nvPr/>
        </p:nvPicPr>
        <p:blipFill rotWithShape="1">
          <a:blip r:embed="rId2"/>
          <a:srcRect l="12699" r="25696"/>
          <a:stretch/>
        </p:blipFill>
        <p:spPr>
          <a:xfrm>
            <a:off x="5854700" y="0"/>
            <a:ext cx="6337300" cy="6858000"/>
          </a:xfrm>
          <a:prstGeom prst="rect">
            <a:avLst/>
          </a:prstGeom>
        </p:spPr>
      </p:pic>
    </p:spTree>
    <p:extLst>
      <p:ext uri="{BB962C8B-B14F-4D97-AF65-F5344CB8AC3E}">
        <p14:creationId xmlns:p14="http://schemas.microsoft.com/office/powerpoint/2010/main" val="166991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a:extLst>
              <a:ext uri="{FF2B5EF4-FFF2-40B4-BE49-F238E27FC236}">
                <a16:creationId xmlns:a16="http://schemas.microsoft.com/office/drawing/2014/main" id="{6295A85D-9CCF-4C19-A3B2-8AE4E7A86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71450"/>
            <a:ext cx="8953500" cy="65151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a:xfrm>
            <a:off x="359999" y="392618"/>
            <a:ext cx="11466875" cy="403200"/>
          </a:xfrm>
        </p:spPr>
        <p:txBody>
          <a:bodyPr/>
          <a:lstStyle/>
          <a:p>
            <a:r>
              <a:rPr lang="en-GB" sz="3200" dirty="0"/>
              <a:t>General </a:t>
            </a:r>
            <a:br>
              <a:rPr lang="en-GB" sz="3200" dirty="0"/>
            </a:br>
            <a:r>
              <a:rPr lang="en-GB" sz="3200" dirty="0"/>
              <a:t>Correlations</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r>
              <a:rPr lang="en-GB" dirty="0"/>
              <a:t>1 Pearson’s correlation plot of variables: expenses, demographics, travelling characteristics and travelling groups</a:t>
            </a:r>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13</a:t>
            </a:fld>
            <a:endParaRPr lang="en-GB" dirty="0"/>
          </a:p>
        </p:txBody>
      </p:sp>
      <p:sp>
        <p:nvSpPr>
          <p:cNvPr id="12" name="Content Placeholder 13">
            <a:extLst>
              <a:ext uri="{FF2B5EF4-FFF2-40B4-BE49-F238E27FC236}">
                <a16:creationId xmlns:a16="http://schemas.microsoft.com/office/drawing/2014/main" id="{0BC26862-1F07-456C-ADE4-451CC77FBB46}"/>
              </a:ext>
            </a:extLst>
          </p:cNvPr>
          <p:cNvSpPr txBox="1">
            <a:spLocks/>
          </p:cNvSpPr>
          <p:nvPr/>
        </p:nvSpPr>
        <p:spPr>
          <a:xfrm>
            <a:off x="359999" y="1593452"/>
            <a:ext cx="2783251" cy="399891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t>Notes</a:t>
            </a:r>
          </a:p>
          <a:p>
            <a:pPr marL="342900" indent="-342900">
              <a:buAutoNum type="arabicPeriod"/>
            </a:pPr>
            <a:r>
              <a:rPr lang="en-SG" sz="1400" dirty="0"/>
              <a:t>Little correlation between group makeup and spending – slight correlation with travelling with partner and medical expenses.</a:t>
            </a:r>
          </a:p>
          <a:p>
            <a:pPr marL="342900" indent="-342900">
              <a:buAutoNum type="arabicPeriod"/>
            </a:pPr>
            <a:r>
              <a:rPr lang="en-SG" sz="1400" dirty="0"/>
              <a:t>Males tend to be on business and less for leisure; reverse true for females.</a:t>
            </a:r>
          </a:p>
          <a:p>
            <a:pPr marL="342900" indent="-342900">
              <a:buAutoNum type="arabicPeriod"/>
            </a:pPr>
            <a:r>
              <a:rPr lang="en-SG" sz="1400" dirty="0"/>
              <a:t>Strong relationship between age, marital status and visiting for healthcare reasons.</a:t>
            </a:r>
          </a:p>
          <a:p>
            <a:pPr marL="342900" indent="-342900">
              <a:buAutoNum type="arabicPeriod"/>
            </a:pPr>
            <a:r>
              <a:rPr lang="en-SG" sz="1400" dirty="0"/>
              <a:t>Travellers by air tend to stay longer, spend more for leisure, and be less frequent visitors; vice versa for sea travellers.</a:t>
            </a:r>
          </a:p>
          <a:p>
            <a:pPr marL="342900" indent="-342900">
              <a:buAutoNum type="arabicPeriod"/>
            </a:pPr>
            <a:endParaRPr lang="en-SG" sz="1400" dirty="0"/>
          </a:p>
        </p:txBody>
      </p:sp>
      <p:sp>
        <p:nvSpPr>
          <p:cNvPr id="14" name="Rectangle 13">
            <a:extLst>
              <a:ext uri="{FF2B5EF4-FFF2-40B4-BE49-F238E27FC236}">
                <a16:creationId xmlns:a16="http://schemas.microsoft.com/office/drawing/2014/main" id="{E6C03481-2724-4C13-A44A-E41336CD2CA1}"/>
              </a:ext>
            </a:extLst>
          </p:cNvPr>
          <p:cNvSpPr/>
          <p:nvPr/>
        </p:nvSpPr>
        <p:spPr bwMode="ltGray">
          <a:xfrm flipV="1">
            <a:off x="8511540" y="3893819"/>
            <a:ext cx="220980" cy="67056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5" name="Rectangle 14">
            <a:extLst>
              <a:ext uri="{FF2B5EF4-FFF2-40B4-BE49-F238E27FC236}">
                <a16:creationId xmlns:a16="http://schemas.microsoft.com/office/drawing/2014/main" id="{2C04872E-93C7-4163-BFE3-2A3D06332D35}"/>
              </a:ext>
            </a:extLst>
          </p:cNvPr>
          <p:cNvSpPr/>
          <p:nvPr/>
        </p:nvSpPr>
        <p:spPr bwMode="ltGray">
          <a:xfrm flipV="1">
            <a:off x="5018451" y="2387677"/>
            <a:ext cx="1094218" cy="1003222"/>
          </a:xfrm>
          <a:prstGeom prst="rect">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6" name="Rectangle 15">
            <a:extLst>
              <a:ext uri="{FF2B5EF4-FFF2-40B4-BE49-F238E27FC236}">
                <a16:creationId xmlns:a16="http://schemas.microsoft.com/office/drawing/2014/main" id="{CDBDAC1A-8B2F-419D-A2B0-F091B6820A86}"/>
              </a:ext>
            </a:extLst>
          </p:cNvPr>
          <p:cNvSpPr/>
          <p:nvPr/>
        </p:nvSpPr>
        <p:spPr bwMode="ltGray">
          <a:xfrm flipV="1">
            <a:off x="2031490" y="3663529"/>
            <a:ext cx="180000" cy="18000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7" name="Rectangle 16">
            <a:extLst>
              <a:ext uri="{FF2B5EF4-FFF2-40B4-BE49-F238E27FC236}">
                <a16:creationId xmlns:a16="http://schemas.microsoft.com/office/drawing/2014/main" id="{B1C02E05-D053-422A-B755-6CF951307542}"/>
              </a:ext>
            </a:extLst>
          </p:cNvPr>
          <p:cNvSpPr/>
          <p:nvPr/>
        </p:nvSpPr>
        <p:spPr bwMode="ltGray">
          <a:xfrm flipV="1">
            <a:off x="1571624" y="2877857"/>
            <a:ext cx="180000" cy="180000"/>
          </a:xfrm>
          <a:prstGeom prst="rect">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8" name="Rectangle 17">
            <a:extLst>
              <a:ext uri="{FF2B5EF4-FFF2-40B4-BE49-F238E27FC236}">
                <a16:creationId xmlns:a16="http://schemas.microsoft.com/office/drawing/2014/main" id="{ABF71D79-F739-47B2-BCCC-40E270A96FE1}"/>
              </a:ext>
            </a:extLst>
          </p:cNvPr>
          <p:cNvSpPr/>
          <p:nvPr/>
        </p:nvSpPr>
        <p:spPr bwMode="ltGray">
          <a:xfrm flipV="1">
            <a:off x="8744425" y="5394295"/>
            <a:ext cx="203051" cy="186165"/>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9" name="Rectangle 18">
            <a:extLst>
              <a:ext uri="{FF2B5EF4-FFF2-40B4-BE49-F238E27FC236}">
                <a16:creationId xmlns:a16="http://schemas.microsoft.com/office/drawing/2014/main" id="{57F78F10-A3E6-4F00-A332-24D76FF15E60}"/>
              </a:ext>
            </a:extLst>
          </p:cNvPr>
          <p:cNvSpPr/>
          <p:nvPr/>
        </p:nvSpPr>
        <p:spPr bwMode="ltGray">
          <a:xfrm flipV="1">
            <a:off x="9401650" y="5394294"/>
            <a:ext cx="203051" cy="186165"/>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0" name="Rectangle 19">
            <a:extLst>
              <a:ext uri="{FF2B5EF4-FFF2-40B4-BE49-F238E27FC236}">
                <a16:creationId xmlns:a16="http://schemas.microsoft.com/office/drawing/2014/main" id="{7B5C4CE9-B12C-41B0-BD07-9FEDF6356A24}"/>
              </a:ext>
            </a:extLst>
          </p:cNvPr>
          <p:cNvSpPr/>
          <p:nvPr/>
        </p:nvSpPr>
        <p:spPr bwMode="ltGray">
          <a:xfrm flipV="1">
            <a:off x="2581209" y="4444943"/>
            <a:ext cx="180000" cy="180000"/>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1" name="Rectangle 20">
            <a:extLst>
              <a:ext uri="{FF2B5EF4-FFF2-40B4-BE49-F238E27FC236}">
                <a16:creationId xmlns:a16="http://schemas.microsoft.com/office/drawing/2014/main" id="{3865B20F-981F-44EE-B214-7663D1576EDA}"/>
              </a:ext>
            </a:extLst>
          </p:cNvPr>
          <p:cNvSpPr/>
          <p:nvPr/>
        </p:nvSpPr>
        <p:spPr bwMode="ltGray">
          <a:xfrm flipV="1">
            <a:off x="2951893" y="5461640"/>
            <a:ext cx="180000" cy="180000"/>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2" name="Rectangle 21">
            <a:extLst>
              <a:ext uri="{FF2B5EF4-FFF2-40B4-BE49-F238E27FC236}">
                <a16:creationId xmlns:a16="http://schemas.microsoft.com/office/drawing/2014/main" id="{D31DB772-39B2-4A90-8B6D-3D5D81B7B42B}"/>
              </a:ext>
            </a:extLst>
          </p:cNvPr>
          <p:cNvSpPr/>
          <p:nvPr/>
        </p:nvSpPr>
        <p:spPr bwMode="ltGray">
          <a:xfrm flipV="1">
            <a:off x="4575176" y="4892756"/>
            <a:ext cx="1520824" cy="171367"/>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3" name="Rectangle 22">
            <a:extLst>
              <a:ext uri="{FF2B5EF4-FFF2-40B4-BE49-F238E27FC236}">
                <a16:creationId xmlns:a16="http://schemas.microsoft.com/office/drawing/2014/main" id="{E29476E5-7D89-4D6E-A677-B36E5ED06BFA}"/>
              </a:ext>
            </a:extLst>
          </p:cNvPr>
          <p:cNvSpPr/>
          <p:nvPr/>
        </p:nvSpPr>
        <p:spPr bwMode="ltGray">
          <a:xfrm flipV="1">
            <a:off x="4575176" y="5222926"/>
            <a:ext cx="1520823" cy="171367"/>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Tree>
    <p:extLst>
      <p:ext uri="{BB962C8B-B14F-4D97-AF65-F5344CB8AC3E}">
        <p14:creationId xmlns:p14="http://schemas.microsoft.com/office/powerpoint/2010/main" val="191670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0779648A-ED17-4293-954D-956875373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538" y="355330"/>
            <a:ext cx="6871363" cy="62315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a:xfrm>
            <a:off x="359999" y="392618"/>
            <a:ext cx="11466875" cy="403200"/>
          </a:xfrm>
        </p:spPr>
        <p:txBody>
          <a:bodyPr/>
          <a:lstStyle/>
          <a:p>
            <a:r>
              <a:rPr lang="en-GB" sz="3200" dirty="0"/>
              <a:t>Expenses + </a:t>
            </a:r>
            <a:br>
              <a:rPr lang="en-GB" sz="3200" dirty="0"/>
            </a:br>
            <a:r>
              <a:rPr lang="en-GB" sz="3200" dirty="0"/>
              <a:t>Demographics</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4768261" cy="198000"/>
          </a:xfrm>
        </p:spPr>
        <p:txBody>
          <a:bodyPr anchor="t"/>
          <a:lstStyle/>
          <a:p>
            <a:r>
              <a:rPr lang="en-GB" dirty="0"/>
              <a:t>1 Age and affluence might be the confounding variables behind these relationships as older demographics typically have more disposable income</a:t>
            </a:r>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14</a:t>
            </a:fld>
            <a:endParaRPr lang="en-GB" dirty="0"/>
          </a:p>
        </p:txBody>
      </p:sp>
      <p:sp>
        <p:nvSpPr>
          <p:cNvPr id="12" name="Content Placeholder 13">
            <a:extLst>
              <a:ext uri="{FF2B5EF4-FFF2-40B4-BE49-F238E27FC236}">
                <a16:creationId xmlns:a16="http://schemas.microsoft.com/office/drawing/2014/main" id="{0BC26862-1F07-456C-ADE4-451CC77FBB46}"/>
              </a:ext>
            </a:extLst>
          </p:cNvPr>
          <p:cNvSpPr txBox="1">
            <a:spLocks/>
          </p:cNvSpPr>
          <p:nvPr/>
        </p:nvSpPr>
        <p:spPr>
          <a:xfrm>
            <a:off x="359999" y="1593452"/>
            <a:ext cx="3678601" cy="399891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t>Notes</a:t>
            </a:r>
          </a:p>
          <a:p>
            <a:pPr marL="342900" indent="-342900">
              <a:buAutoNum type="arabicPeriod"/>
            </a:pPr>
            <a:r>
              <a:rPr lang="en-SG" sz="1400" dirty="0"/>
              <a:t>Generally good correlations amongst typical holiday activities, such as shopping, F&amp;B, accommodation, and transport – suggesting that high spenders spend consistently across categories.</a:t>
            </a:r>
          </a:p>
          <a:p>
            <a:pPr marL="342900" indent="-342900">
              <a:buAutoNum type="arabicPeriod"/>
            </a:pPr>
            <a:r>
              <a:rPr lang="en-SG" sz="1400" dirty="0"/>
              <a:t>Lack of correlation between medical  and other expenses suggest that travellers coming to Singapore for healthcare-related reasons do not typically spend much on other activities in Singapore.</a:t>
            </a:r>
          </a:p>
          <a:p>
            <a:pPr marL="342900" indent="-342900">
              <a:buAutoNum type="arabicPeriod"/>
            </a:pPr>
            <a:r>
              <a:rPr lang="en-SG" sz="1400" dirty="0"/>
              <a:t>Slight directionally positive relationships between marital status and expenses,  and directionally negative relationships between first timers, multi destination travellers, and expenses.</a:t>
            </a:r>
            <a:r>
              <a:rPr lang="en-SG" sz="1400" baseline="30000" dirty="0"/>
              <a:t>1</a:t>
            </a:r>
          </a:p>
          <a:p>
            <a:pPr marL="342900" indent="-342900">
              <a:buAutoNum type="arabicPeriod"/>
            </a:pPr>
            <a:endParaRPr lang="en-SG" sz="1400" dirty="0"/>
          </a:p>
        </p:txBody>
      </p:sp>
      <p:sp>
        <p:nvSpPr>
          <p:cNvPr id="25" name="Rectangle 24">
            <a:extLst>
              <a:ext uri="{FF2B5EF4-FFF2-40B4-BE49-F238E27FC236}">
                <a16:creationId xmlns:a16="http://schemas.microsoft.com/office/drawing/2014/main" id="{E550A3FF-D520-4863-A973-71F9E183D402}"/>
              </a:ext>
            </a:extLst>
          </p:cNvPr>
          <p:cNvSpPr/>
          <p:nvPr/>
        </p:nvSpPr>
        <p:spPr bwMode="ltGray">
          <a:xfrm flipV="1">
            <a:off x="3690936" y="4087389"/>
            <a:ext cx="180000" cy="180000"/>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6" name="Rectangle 25">
            <a:extLst>
              <a:ext uri="{FF2B5EF4-FFF2-40B4-BE49-F238E27FC236}">
                <a16:creationId xmlns:a16="http://schemas.microsoft.com/office/drawing/2014/main" id="{D7411870-A9A3-46AB-9380-69512BDF43D1}"/>
              </a:ext>
            </a:extLst>
          </p:cNvPr>
          <p:cNvSpPr/>
          <p:nvPr/>
        </p:nvSpPr>
        <p:spPr bwMode="ltGray">
          <a:xfrm flipV="1">
            <a:off x="3690936" y="2877857"/>
            <a:ext cx="180000" cy="180000"/>
          </a:xfrm>
          <a:prstGeom prst="rect">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7" name="Rectangle 26">
            <a:extLst>
              <a:ext uri="{FF2B5EF4-FFF2-40B4-BE49-F238E27FC236}">
                <a16:creationId xmlns:a16="http://schemas.microsoft.com/office/drawing/2014/main" id="{440666E1-19A8-4565-BCEA-7B608D009F74}"/>
              </a:ext>
            </a:extLst>
          </p:cNvPr>
          <p:cNvSpPr/>
          <p:nvPr/>
        </p:nvSpPr>
        <p:spPr bwMode="ltGray">
          <a:xfrm flipV="1">
            <a:off x="2824097" y="5316481"/>
            <a:ext cx="180000" cy="180000"/>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8" name="Rectangle 27">
            <a:extLst>
              <a:ext uri="{FF2B5EF4-FFF2-40B4-BE49-F238E27FC236}">
                <a16:creationId xmlns:a16="http://schemas.microsoft.com/office/drawing/2014/main" id="{3EBF6871-0BBD-45D9-8A3B-92AD98140640}"/>
              </a:ext>
            </a:extLst>
          </p:cNvPr>
          <p:cNvSpPr/>
          <p:nvPr/>
        </p:nvSpPr>
        <p:spPr bwMode="ltGray">
          <a:xfrm flipV="1">
            <a:off x="5434012" y="4332440"/>
            <a:ext cx="1800226" cy="352778"/>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9" name="Rectangle 28">
            <a:extLst>
              <a:ext uri="{FF2B5EF4-FFF2-40B4-BE49-F238E27FC236}">
                <a16:creationId xmlns:a16="http://schemas.microsoft.com/office/drawing/2014/main" id="{BDC612DD-1824-4D99-BFA9-2564AB8D5472}"/>
              </a:ext>
            </a:extLst>
          </p:cNvPr>
          <p:cNvSpPr/>
          <p:nvPr/>
        </p:nvSpPr>
        <p:spPr bwMode="ltGray">
          <a:xfrm flipV="1">
            <a:off x="5434012" y="2183983"/>
            <a:ext cx="1421605" cy="316617"/>
          </a:xfrm>
          <a:prstGeom prst="rect">
            <a:avLst/>
          </a:prstGeom>
          <a:noFill/>
          <a:ln w="190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30" name="Rectangle 29">
            <a:extLst>
              <a:ext uri="{FF2B5EF4-FFF2-40B4-BE49-F238E27FC236}">
                <a16:creationId xmlns:a16="http://schemas.microsoft.com/office/drawing/2014/main" id="{26E59C96-8856-4122-BCFF-2CECC12734B6}"/>
              </a:ext>
            </a:extLst>
          </p:cNvPr>
          <p:cNvSpPr/>
          <p:nvPr/>
        </p:nvSpPr>
        <p:spPr bwMode="ltGray">
          <a:xfrm flipV="1">
            <a:off x="5434013" y="731044"/>
            <a:ext cx="1421606" cy="1431131"/>
          </a:xfrm>
          <a:prstGeom prst="rect">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31" name="Rectangle 30">
            <a:extLst>
              <a:ext uri="{FF2B5EF4-FFF2-40B4-BE49-F238E27FC236}">
                <a16:creationId xmlns:a16="http://schemas.microsoft.com/office/drawing/2014/main" id="{04AFE051-3835-4AD3-8F27-B58562621F87}"/>
              </a:ext>
            </a:extLst>
          </p:cNvPr>
          <p:cNvSpPr/>
          <p:nvPr/>
        </p:nvSpPr>
        <p:spPr bwMode="ltGray">
          <a:xfrm flipV="1">
            <a:off x="5434012" y="5037644"/>
            <a:ext cx="1800226" cy="352778"/>
          </a:xfrm>
          <a:prstGeom prst="rect">
            <a:avLst/>
          </a:prstGeom>
          <a:no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Tree>
    <p:extLst>
      <p:ext uri="{BB962C8B-B14F-4D97-AF65-F5344CB8AC3E}">
        <p14:creationId xmlns:p14="http://schemas.microsoft.com/office/powerpoint/2010/main" val="801815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32AF3C-0E33-4DF2-9B68-5BCDBCA30C7C}"/>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909046"/>
            <a:ext cx="5736000" cy="3006251"/>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Differences Across Time</a:t>
            </a:r>
          </a:p>
        </p:txBody>
      </p:sp>
      <p:sp>
        <p:nvSpPr>
          <p:cNvPr id="8" name="Content Placeholder 8">
            <a:extLst>
              <a:ext uri="{FF2B5EF4-FFF2-40B4-BE49-F238E27FC236}">
                <a16:creationId xmlns:a16="http://schemas.microsoft.com/office/drawing/2014/main" id="{5FC929B3-3F51-4014-969D-DA1DCD383FC0}"/>
              </a:ext>
            </a:extLst>
          </p:cNvPr>
          <p:cNvSpPr txBox="1">
            <a:spLocks/>
          </p:cNvSpPr>
          <p:nvPr/>
        </p:nvSpPr>
        <p:spPr>
          <a:xfrm>
            <a:off x="360000" y="3276106"/>
            <a:ext cx="3178617" cy="288499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Coverage</a:t>
            </a:r>
            <a:endParaRPr lang="en-US" sz="2000" b="1" dirty="0">
              <a:solidFill>
                <a:schemeClr val="bg1"/>
              </a:solidFill>
            </a:endParaRPr>
          </a:p>
          <a:p>
            <a:r>
              <a:rPr lang="en-GB" sz="2000" b="1" dirty="0">
                <a:solidFill>
                  <a:schemeClr val="bg1"/>
                </a:solidFill>
              </a:rPr>
              <a:t>How do our variables change through the months?</a:t>
            </a:r>
          </a:p>
          <a:p>
            <a:r>
              <a:rPr lang="en-GB" sz="2000" b="1" dirty="0">
                <a:solidFill>
                  <a:schemeClr val="bg1"/>
                </a:solidFill>
              </a:rPr>
              <a:t>Can we detect any seasonal patterns or trends in our data?</a:t>
            </a:r>
          </a:p>
        </p:txBody>
      </p:sp>
      <p:pic>
        <p:nvPicPr>
          <p:cNvPr id="3" name="Picture 2" descr="A picture containing outdoor, sky, water, ocean&#10;&#10;Description automatically generated">
            <a:extLst>
              <a:ext uri="{FF2B5EF4-FFF2-40B4-BE49-F238E27FC236}">
                <a16:creationId xmlns:a16="http://schemas.microsoft.com/office/drawing/2014/main" id="{5A08BD73-E164-4F29-A968-A2D06B009EAA}"/>
              </a:ext>
            </a:extLst>
          </p:cNvPr>
          <p:cNvPicPr>
            <a:picLocks noChangeAspect="1"/>
          </p:cNvPicPr>
          <p:nvPr/>
        </p:nvPicPr>
        <p:blipFill>
          <a:blip r:embed="rId2"/>
          <a:stretch>
            <a:fillRect/>
          </a:stretch>
        </p:blipFill>
        <p:spPr>
          <a:xfrm>
            <a:off x="7139935" y="0"/>
            <a:ext cx="5052065" cy="6858000"/>
          </a:xfrm>
          <a:prstGeom prst="rect">
            <a:avLst/>
          </a:prstGeom>
        </p:spPr>
      </p:pic>
    </p:spTree>
    <p:extLst>
      <p:ext uri="{BB962C8B-B14F-4D97-AF65-F5344CB8AC3E}">
        <p14:creationId xmlns:p14="http://schemas.microsoft.com/office/powerpoint/2010/main" val="21450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General peak months include January, April, July and December, while months with lulls include May and November</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835663" y="6390000"/>
            <a:ext cx="7495200" cy="198000"/>
          </a:xfrm>
        </p:spPr>
        <p:txBody>
          <a:bodyPr/>
          <a:lstStyle/>
          <a:p>
            <a:r>
              <a:rPr lang="en-GB" dirty="0"/>
              <a:t>Expected likelihood                  Weaker months                 Stronger months </a:t>
            </a:r>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16</a:t>
            </a:fld>
            <a:endParaRPr lang="en-GB" dirty="0"/>
          </a:p>
        </p:txBody>
      </p:sp>
      <p:sp>
        <p:nvSpPr>
          <p:cNvPr id="9" name="TextBox 8">
            <a:extLst>
              <a:ext uri="{FF2B5EF4-FFF2-40B4-BE49-F238E27FC236}">
                <a16:creationId xmlns:a16="http://schemas.microsoft.com/office/drawing/2014/main" id="{7360D8DC-5B2D-460F-94AF-EF7F7FCCB67B}"/>
              </a:ext>
            </a:extLst>
          </p:cNvPr>
          <p:cNvSpPr txBox="1"/>
          <p:nvPr/>
        </p:nvSpPr>
        <p:spPr>
          <a:xfrm>
            <a:off x="359999" y="5281227"/>
            <a:ext cx="9063316" cy="646331"/>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Line plot of proportion of total visitors against month of visit</a:t>
            </a:r>
          </a:p>
        </p:txBody>
      </p:sp>
      <p:sp>
        <p:nvSpPr>
          <p:cNvPr id="11" name="Content Placeholder 13">
            <a:extLst>
              <a:ext uri="{FF2B5EF4-FFF2-40B4-BE49-F238E27FC236}">
                <a16:creationId xmlns:a16="http://schemas.microsoft.com/office/drawing/2014/main" id="{238DCA43-5F45-4AA0-A133-82E5DFF37F48}"/>
              </a:ext>
            </a:extLst>
          </p:cNvPr>
          <p:cNvSpPr txBox="1">
            <a:spLocks/>
          </p:cNvSpPr>
          <p:nvPr/>
        </p:nvSpPr>
        <p:spPr>
          <a:xfrm>
            <a:off x="9117366" y="1208931"/>
            <a:ext cx="2709507" cy="4819007"/>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t>There might be a seasonal component in the amount of visitors observed (towards the end of the quarter). It would be also useful to find out the breakdown of purpose of visits for each month.</a:t>
            </a:r>
          </a:p>
          <a:p>
            <a:r>
              <a:rPr lang="en-SG" sz="2400" b="1" dirty="0"/>
              <a:t>Prompt: What are potential reasons behind months with high traffic and vice versa? </a:t>
            </a:r>
            <a:endParaRPr lang="en-SG" sz="2000" b="1" dirty="0"/>
          </a:p>
        </p:txBody>
      </p:sp>
      <p:grpSp>
        <p:nvGrpSpPr>
          <p:cNvPr id="17" name="Group 16">
            <a:extLst>
              <a:ext uri="{FF2B5EF4-FFF2-40B4-BE49-F238E27FC236}">
                <a16:creationId xmlns:a16="http://schemas.microsoft.com/office/drawing/2014/main" id="{6C8BEEFA-3625-4102-B8AA-E6D4BFE40E3B}"/>
              </a:ext>
            </a:extLst>
          </p:cNvPr>
          <p:cNvGrpSpPr/>
          <p:nvPr/>
        </p:nvGrpSpPr>
        <p:grpSpPr>
          <a:xfrm>
            <a:off x="93549" y="1747957"/>
            <a:ext cx="8855137" cy="3186876"/>
            <a:chOff x="155695" y="1747957"/>
            <a:chExt cx="8855137" cy="3186876"/>
          </a:xfrm>
        </p:grpSpPr>
        <p:pic>
          <p:nvPicPr>
            <p:cNvPr id="1026" name="Picture 2">
              <a:extLst>
                <a:ext uri="{FF2B5EF4-FFF2-40B4-BE49-F238E27FC236}">
                  <a16:creationId xmlns:a16="http://schemas.microsoft.com/office/drawing/2014/main" id="{926EA37C-CD11-4748-ACAA-E5B995961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95" y="1747957"/>
              <a:ext cx="8855137" cy="318687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18953EFD-79BE-4E26-AC2F-EB5301309682}"/>
                </a:ext>
              </a:extLst>
            </p:cNvPr>
            <p:cNvCxnSpPr>
              <a:cxnSpLocks/>
            </p:cNvCxnSpPr>
            <p:nvPr/>
          </p:nvCxnSpPr>
          <p:spPr>
            <a:xfrm>
              <a:off x="814390" y="3006090"/>
              <a:ext cx="8101010" cy="0"/>
            </a:xfrm>
            <a:prstGeom prst="line">
              <a:avLst/>
            </a:prstGeom>
            <a:ln w="28575" cap="rnd">
              <a:solidFill>
                <a:schemeClr val="accent6">
                  <a:lumMod val="60000"/>
                  <a:lumOff val="40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ED8F652C-4270-4AE0-BA35-F5623F756057}"/>
              </a:ext>
            </a:extLst>
          </p:cNvPr>
          <p:cNvCxnSpPr>
            <a:cxnSpLocks/>
          </p:cNvCxnSpPr>
          <p:nvPr/>
        </p:nvCxnSpPr>
        <p:spPr>
          <a:xfrm>
            <a:off x="510078" y="6480810"/>
            <a:ext cx="266700" cy="0"/>
          </a:xfrm>
          <a:prstGeom prst="line">
            <a:avLst/>
          </a:prstGeom>
          <a:ln w="28575" cap="rnd">
            <a:solidFill>
              <a:schemeClr val="accent6">
                <a:lumMod val="60000"/>
                <a:lumOff val="4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3" name="Action Button: Go Back or Previous 22">
            <a:hlinkClick r:id="" action="ppaction://noaction" highlightClick="1"/>
            <a:extLst>
              <a:ext uri="{FF2B5EF4-FFF2-40B4-BE49-F238E27FC236}">
                <a16:creationId xmlns:a16="http://schemas.microsoft.com/office/drawing/2014/main" id="{A5159E47-48E8-416E-A6BF-65B493ECC7A5}"/>
              </a:ext>
            </a:extLst>
          </p:cNvPr>
          <p:cNvSpPr/>
          <p:nvPr/>
        </p:nvSpPr>
        <p:spPr bwMode="ltGray">
          <a:xfrm rot="5400000">
            <a:off x="3122828" y="6390810"/>
            <a:ext cx="180000" cy="180000"/>
          </a:xfrm>
          <a:prstGeom prst="actionButtonBackPrevious">
            <a:avLst/>
          </a:prstGeom>
          <a:solidFill>
            <a:srgbClr val="9EE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4" name="Action Button: Go Back or Previous 23">
            <a:hlinkClick r:id="" action="ppaction://noaction" highlightClick="1"/>
            <a:extLst>
              <a:ext uri="{FF2B5EF4-FFF2-40B4-BE49-F238E27FC236}">
                <a16:creationId xmlns:a16="http://schemas.microsoft.com/office/drawing/2014/main" id="{AE05DA91-C9F9-402E-94EB-5C1610BD7597}"/>
              </a:ext>
            </a:extLst>
          </p:cNvPr>
          <p:cNvSpPr/>
          <p:nvPr/>
        </p:nvSpPr>
        <p:spPr bwMode="ltGray">
          <a:xfrm rot="16200000">
            <a:off x="1957879" y="6390810"/>
            <a:ext cx="180000" cy="180000"/>
          </a:xfrm>
          <a:prstGeom prst="actionButtonBackPrevious">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5" name="Action Button: Go Back or Previous 24">
            <a:hlinkClick r:id="" action="ppaction://noaction" highlightClick="1"/>
            <a:extLst>
              <a:ext uri="{FF2B5EF4-FFF2-40B4-BE49-F238E27FC236}">
                <a16:creationId xmlns:a16="http://schemas.microsoft.com/office/drawing/2014/main" id="{C652819F-0910-4183-8F9A-4E1807C519FB}"/>
              </a:ext>
            </a:extLst>
          </p:cNvPr>
          <p:cNvSpPr/>
          <p:nvPr/>
        </p:nvSpPr>
        <p:spPr bwMode="ltGray">
          <a:xfrm rot="5400000">
            <a:off x="2795803" y="2580223"/>
            <a:ext cx="180000" cy="180000"/>
          </a:xfrm>
          <a:prstGeom prst="actionButtonBackPrevious">
            <a:avLst/>
          </a:prstGeom>
          <a:solidFill>
            <a:srgbClr val="9EE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6" name="Action Button: Go Back or Previous 25">
            <a:hlinkClick r:id="" action="ppaction://noaction" highlightClick="1"/>
            <a:extLst>
              <a:ext uri="{FF2B5EF4-FFF2-40B4-BE49-F238E27FC236}">
                <a16:creationId xmlns:a16="http://schemas.microsoft.com/office/drawing/2014/main" id="{5FCF09BF-C36C-40C1-BEA4-51C0ACA11035}"/>
              </a:ext>
            </a:extLst>
          </p:cNvPr>
          <p:cNvSpPr/>
          <p:nvPr/>
        </p:nvSpPr>
        <p:spPr bwMode="ltGray">
          <a:xfrm rot="16200000">
            <a:off x="3545379" y="3341959"/>
            <a:ext cx="180000" cy="180000"/>
          </a:xfrm>
          <a:prstGeom prst="actionButtonBackPrevious">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7" name="Action Button: Go Back or Previous 26">
            <a:hlinkClick r:id="" action="ppaction://noaction" highlightClick="1"/>
            <a:extLst>
              <a:ext uri="{FF2B5EF4-FFF2-40B4-BE49-F238E27FC236}">
                <a16:creationId xmlns:a16="http://schemas.microsoft.com/office/drawing/2014/main" id="{4EF7AFD8-FFCF-487A-A0E6-9E9BB9610AEC}"/>
              </a:ext>
            </a:extLst>
          </p:cNvPr>
          <p:cNvSpPr/>
          <p:nvPr/>
        </p:nvSpPr>
        <p:spPr bwMode="ltGray">
          <a:xfrm rot="5400000">
            <a:off x="4802749" y="2541106"/>
            <a:ext cx="180000" cy="180000"/>
          </a:xfrm>
          <a:prstGeom prst="actionButtonBackPrevious">
            <a:avLst/>
          </a:prstGeom>
          <a:solidFill>
            <a:srgbClr val="9EE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9" name="Action Button: Go Back or Previous 28">
            <a:hlinkClick r:id="" action="ppaction://noaction" highlightClick="1"/>
            <a:extLst>
              <a:ext uri="{FF2B5EF4-FFF2-40B4-BE49-F238E27FC236}">
                <a16:creationId xmlns:a16="http://schemas.microsoft.com/office/drawing/2014/main" id="{8DA69AA5-A690-4D2D-AA98-3E0C18ED42E6}"/>
              </a:ext>
            </a:extLst>
          </p:cNvPr>
          <p:cNvSpPr/>
          <p:nvPr/>
        </p:nvSpPr>
        <p:spPr bwMode="ltGray">
          <a:xfrm rot="5400000">
            <a:off x="8598461" y="2253788"/>
            <a:ext cx="180000" cy="180000"/>
          </a:xfrm>
          <a:prstGeom prst="actionButtonBackPrevious">
            <a:avLst/>
          </a:prstGeom>
          <a:solidFill>
            <a:srgbClr val="9EE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31" name="Action Button: Go Back or Previous 30">
            <a:hlinkClick r:id="" action="ppaction://noaction" highlightClick="1"/>
            <a:extLst>
              <a:ext uri="{FF2B5EF4-FFF2-40B4-BE49-F238E27FC236}">
                <a16:creationId xmlns:a16="http://schemas.microsoft.com/office/drawing/2014/main" id="{B1D5E01C-122E-41E1-8667-499D0A1B6656}"/>
              </a:ext>
            </a:extLst>
          </p:cNvPr>
          <p:cNvSpPr/>
          <p:nvPr/>
        </p:nvSpPr>
        <p:spPr bwMode="ltGray">
          <a:xfrm rot="16200000">
            <a:off x="7956698" y="3352485"/>
            <a:ext cx="180000" cy="180000"/>
          </a:xfrm>
          <a:prstGeom prst="actionButtonBackPrevious">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32" name="Action Button: Go Back or Previous 31">
            <a:hlinkClick r:id="" action="ppaction://noaction" highlightClick="1"/>
            <a:extLst>
              <a:ext uri="{FF2B5EF4-FFF2-40B4-BE49-F238E27FC236}">
                <a16:creationId xmlns:a16="http://schemas.microsoft.com/office/drawing/2014/main" id="{2C9DB083-34EF-4068-A0F4-68504FB1CEB6}"/>
              </a:ext>
            </a:extLst>
          </p:cNvPr>
          <p:cNvSpPr/>
          <p:nvPr/>
        </p:nvSpPr>
        <p:spPr bwMode="ltGray">
          <a:xfrm rot="5400000">
            <a:off x="1174676" y="2580223"/>
            <a:ext cx="180000" cy="180000"/>
          </a:xfrm>
          <a:prstGeom prst="actionButtonBackPrevious">
            <a:avLst/>
          </a:prstGeom>
          <a:solidFill>
            <a:srgbClr val="9EE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Tree>
    <p:extLst>
      <p:ext uri="{BB962C8B-B14F-4D97-AF65-F5344CB8AC3E}">
        <p14:creationId xmlns:p14="http://schemas.microsoft.com/office/powerpoint/2010/main" val="367427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C07EDF1-28C7-4913-9324-102F329B2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241" y="957471"/>
            <a:ext cx="4673640" cy="444227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a:xfrm>
            <a:off x="359999" y="430718"/>
            <a:ext cx="11466875" cy="646330"/>
          </a:xfrm>
        </p:spPr>
        <p:txBody>
          <a:bodyPr/>
          <a:lstStyle/>
          <a:p>
            <a:r>
              <a:rPr lang="en-GB" sz="2000" dirty="0"/>
              <a:t>Peak months stem from the increases in visits for business and leisure, particularly July and December. April and July appear to be popular months for business travellers. </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endParaRPr lang="en-GB" dirty="0"/>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17</a:t>
            </a:fld>
            <a:endParaRPr lang="en-GB" dirty="0"/>
          </a:p>
        </p:txBody>
      </p:sp>
      <p:sp>
        <p:nvSpPr>
          <p:cNvPr id="13" name="Content Placeholder 13">
            <a:extLst>
              <a:ext uri="{FF2B5EF4-FFF2-40B4-BE49-F238E27FC236}">
                <a16:creationId xmlns:a16="http://schemas.microsoft.com/office/drawing/2014/main" id="{4F961BE6-5EEF-4BA7-BE5C-F1EB545EEEF1}"/>
              </a:ext>
            </a:extLst>
          </p:cNvPr>
          <p:cNvSpPr txBox="1">
            <a:spLocks/>
          </p:cNvSpPr>
          <p:nvPr/>
        </p:nvSpPr>
        <p:spPr>
          <a:xfrm>
            <a:off x="8176334" y="1393794"/>
            <a:ext cx="3650540" cy="3899099"/>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t>Spikes due to the increase in visitors for leisure are aligned with school holidays, months where annual leaves are typically cleared, and semester breaks. Months with higher amounts of traffic are typically followed by periods of lull.</a:t>
            </a:r>
          </a:p>
          <a:p>
            <a:r>
              <a:rPr lang="en-SG" sz="2000" b="1" dirty="0"/>
              <a:t>Prompt: How can we design promotions to boost the lower traffic in off-cycle months?  </a:t>
            </a:r>
            <a:endParaRPr lang="en-SG" sz="1800" b="1" dirty="0"/>
          </a:p>
        </p:txBody>
      </p:sp>
      <p:sp>
        <p:nvSpPr>
          <p:cNvPr id="16" name="TextBox 15">
            <a:extLst>
              <a:ext uri="{FF2B5EF4-FFF2-40B4-BE49-F238E27FC236}">
                <a16:creationId xmlns:a16="http://schemas.microsoft.com/office/drawing/2014/main" id="{22B57429-C97A-4A93-9C9B-F663CB45164D}"/>
              </a:ext>
            </a:extLst>
          </p:cNvPr>
          <p:cNvSpPr txBox="1"/>
          <p:nvPr/>
        </p:nvSpPr>
        <p:spPr>
          <a:xfrm>
            <a:off x="359999" y="5469786"/>
            <a:ext cx="6488476" cy="923330"/>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Breakdown of purpose of visit group of visitors, by month of visit, normalized across purpose of visit groups </a:t>
            </a:r>
          </a:p>
        </p:txBody>
      </p:sp>
      <p:sp>
        <p:nvSpPr>
          <p:cNvPr id="17" name="Callout: Line 16">
            <a:extLst>
              <a:ext uri="{FF2B5EF4-FFF2-40B4-BE49-F238E27FC236}">
                <a16:creationId xmlns:a16="http://schemas.microsoft.com/office/drawing/2014/main" id="{687DF346-24FE-4EFE-9528-A0BDABF8D5D6}"/>
              </a:ext>
            </a:extLst>
          </p:cNvPr>
          <p:cNvSpPr/>
          <p:nvPr/>
        </p:nvSpPr>
        <p:spPr bwMode="ltGray">
          <a:xfrm>
            <a:off x="6249881" y="2965272"/>
            <a:ext cx="1312969" cy="492907"/>
          </a:xfrm>
          <a:prstGeom prst="borderCallout1">
            <a:avLst>
              <a:gd name="adj1" fmla="val 47154"/>
              <a:gd name="adj2" fmla="val -385"/>
              <a:gd name="adj3" fmla="val 39418"/>
              <a:gd name="adj4" fmla="val -1886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Proportionately higher number of visitors for leisure purposes </a:t>
            </a:r>
            <a:endParaRPr lang="en-SG" sz="1400" b="0" dirty="0" err="1">
              <a:solidFill>
                <a:schemeClr val="tx1"/>
              </a:solidFill>
            </a:endParaRPr>
          </a:p>
        </p:txBody>
      </p:sp>
      <p:sp>
        <p:nvSpPr>
          <p:cNvPr id="21" name="Rectangle 20">
            <a:extLst>
              <a:ext uri="{FF2B5EF4-FFF2-40B4-BE49-F238E27FC236}">
                <a16:creationId xmlns:a16="http://schemas.microsoft.com/office/drawing/2014/main" id="{01FEA54D-0013-41D8-88AD-EAE6EC98001F}"/>
              </a:ext>
            </a:extLst>
          </p:cNvPr>
          <p:cNvSpPr/>
          <p:nvPr/>
        </p:nvSpPr>
        <p:spPr bwMode="ltGray">
          <a:xfrm>
            <a:off x="2565400" y="2006710"/>
            <a:ext cx="622800" cy="3045349"/>
          </a:xfrm>
          <a:prstGeom prst="rect">
            <a:avLst/>
          </a:prstGeom>
          <a:solidFill>
            <a:srgbClr val="FFFFFF">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2" name="Rectangle 21">
            <a:extLst>
              <a:ext uri="{FF2B5EF4-FFF2-40B4-BE49-F238E27FC236}">
                <a16:creationId xmlns:a16="http://schemas.microsoft.com/office/drawing/2014/main" id="{79535B8C-C502-46C9-AC6F-87DE35A93DD6}"/>
              </a:ext>
            </a:extLst>
          </p:cNvPr>
          <p:cNvSpPr/>
          <p:nvPr/>
        </p:nvSpPr>
        <p:spPr bwMode="ltGray">
          <a:xfrm>
            <a:off x="3489325" y="2006710"/>
            <a:ext cx="634149" cy="3045350"/>
          </a:xfrm>
          <a:prstGeom prst="rect">
            <a:avLst/>
          </a:prstGeom>
          <a:solidFill>
            <a:srgbClr val="FFFFFF">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3" name="Rectangle 22">
            <a:extLst>
              <a:ext uri="{FF2B5EF4-FFF2-40B4-BE49-F238E27FC236}">
                <a16:creationId xmlns:a16="http://schemas.microsoft.com/office/drawing/2014/main" id="{997432B7-AC8F-47C6-B7C6-A7405F00F3DB}"/>
              </a:ext>
            </a:extLst>
          </p:cNvPr>
          <p:cNvSpPr/>
          <p:nvPr/>
        </p:nvSpPr>
        <p:spPr bwMode="ltGray">
          <a:xfrm>
            <a:off x="4440974" y="2006710"/>
            <a:ext cx="1247131" cy="3045350"/>
          </a:xfrm>
          <a:prstGeom prst="rect">
            <a:avLst/>
          </a:prstGeom>
          <a:solidFill>
            <a:srgbClr val="FFFFFF">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24" name="Callout: Line 23">
            <a:extLst>
              <a:ext uri="{FF2B5EF4-FFF2-40B4-BE49-F238E27FC236}">
                <a16:creationId xmlns:a16="http://schemas.microsoft.com/office/drawing/2014/main" id="{6EAF80AF-A44D-4F98-9D83-DF47FE343D24}"/>
              </a:ext>
            </a:extLst>
          </p:cNvPr>
          <p:cNvSpPr/>
          <p:nvPr/>
        </p:nvSpPr>
        <p:spPr bwMode="ltGray">
          <a:xfrm>
            <a:off x="4512521" y="5250732"/>
            <a:ext cx="1312969" cy="492907"/>
          </a:xfrm>
          <a:prstGeom prst="borderCallout1">
            <a:avLst>
              <a:gd name="adj1" fmla="val 132"/>
              <a:gd name="adj2" fmla="val 1066"/>
              <a:gd name="adj3" fmla="val -80392"/>
              <a:gd name="adj4" fmla="val -2684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Proportionately higher number of visitors for business purposes </a:t>
            </a:r>
            <a:endParaRPr lang="en-SG" sz="1400" b="0" dirty="0" err="1">
              <a:solidFill>
                <a:schemeClr val="tx1"/>
              </a:solidFill>
            </a:endParaRPr>
          </a:p>
        </p:txBody>
      </p:sp>
    </p:spTree>
    <p:extLst>
      <p:ext uri="{BB962C8B-B14F-4D97-AF65-F5344CB8AC3E}">
        <p14:creationId xmlns:p14="http://schemas.microsoft.com/office/powerpoint/2010/main" val="73998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The top five most common reasons to visit include visiting friends and family, holidays, business, and healthcare.</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18</a:t>
            </a:fld>
            <a:endParaRPr lang="en-GB" dirty="0"/>
          </a:p>
        </p:txBody>
      </p:sp>
      <p:pic>
        <p:nvPicPr>
          <p:cNvPr id="4098" name="Picture 2">
            <a:extLst>
              <a:ext uri="{FF2B5EF4-FFF2-40B4-BE49-F238E27FC236}">
                <a16:creationId xmlns:a16="http://schemas.microsoft.com/office/drawing/2014/main" id="{B10411C1-5B7D-470E-823F-92DCED45D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53" y="2033242"/>
            <a:ext cx="7685953" cy="28355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CA88150-D0EA-4C04-BBCE-C0AC44B76A66}"/>
              </a:ext>
            </a:extLst>
          </p:cNvPr>
          <p:cNvPicPr>
            <a:picLocks noChangeAspect="1"/>
          </p:cNvPicPr>
          <p:nvPr/>
        </p:nvPicPr>
        <p:blipFill>
          <a:blip r:embed="rId3"/>
          <a:stretch>
            <a:fillRect/>
          </a:stretch>
        </p:blipFill>
        <p:spPr>
          <a:xfrm>
            <a:off x="8632925" y="4057095"/>
            <a:ext cx="2407398" cy="2471596"/>
          </a:xfrm>
          <a:prstGeom prst="rect">
            <a:avLst/>
          </a:prstGeom>
        </p:spPr>
      </p:pic>
      <p:sp>
        <p:nvSpPr>
          <p:cNvPr id="14" name="Content Placeholder 13">
            <a:extLst>
              <a:ext uri="{FF2B5EF4-FFF2-40B4-BE49-F238E27FC236}">
                <a16:creationId xmlns:a16="http://schemas.microsoft.com/office/drawing/2014/main" id="{38A45400-87AF-42F5-8F8A-46663E62E563}"/>
              </a:ext>
            </a:extLst>
          </p:cNvPr>
          <p:cNvSpPr txBox="1">
            <a:spLocks/>
          </p:cNvSpPr>
          <p:nvPr/>
        </p:nvSpPr>
        <p:spPr>
          <a:xfrm>
            <a:off x="8176334" y="1393794"/>
            <a:ext cx="3650540" cy="3899099"/>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t>Time-series analysis reveals different seasons for different purposes of travelling. </a:t>
            </a:r>
          </a:p>
          <a:p>
            <a:r>
              <a:rPr lang="en-SG" sz="2000" b="1" dirty="0"/>
              <a:t>Prompt: How might we design marketing specifically to boost off-peak seasons? </a:t>
            </a:r>
          </a:p>
        </p:txBody>
      </p:sp>
      <p:sp>
        <p:nvSpPr>
          <p:cNvPr id="15" name="TextBox 14">
            <a:extLst>
              <a:ext uri="{FF2B5EF4-FFF2-40B4-BE49-F238E27FC236}">
                <a16:creationId xmlns:a16="http://schemas.microsoft.com/office/drawing/2014/main" id="{8EEC503C-9301-4043-A5C0-F83FF1AFDA7A}"/>
              </a:ext>
            </a:extLst>
          </p:cNvPr>
          <p:cNvSpPr txBox="1"/>
          <p:nvPr/>
        </p:nvSpPr>
        <p:spPr>
          <a:xfrm>
            <a:off x="359999" y="5292893"/>
            <a:ext cx="7884841" cy="923330"/>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Line plots of the top five most common reasons to visit, by month of visit, normalized across reasons to visit</a:t>
            </a:r>
          </a:p>
        </p:txBody>
      </p:sp>
      <p:sp>
        <p:nvSpPr>
          <p:cNvPr id="16" name="Callout: Line 15">
            <a:extLst>
              <a:ext uri="{FF2B5EF4-FFF2-40B4-BE49-F238E27FC236}">
                <a16:creationId xmlns:a16="http://schemas.microsoft.com/office/drawing/2014/main" id="{1C6B03BF-6B6E-4DD8-B2BB-77134824217B}"/>
              </a:ext>
            </a:extLst>
          </p:cNvPr>
          <p:cNvSpPr/>
          <p:nvPr/>
        </p:nvSpPr>
        <p:spPr bwMode="ltGray">
          <a:xfrm>
            <a:off x="6095999" y="1775460"/>
            <a:ext cx="1051625" cy="257782"/>
          </a:xfrm>
          <a:prstGeom prst="borderCallout1">
            <a:avLst>
              <a:gd name="adj1" fmla="val 100933"/>
              <a:gd name="adj2" fmla="val 55580"/>
              <a:gd name="adj3" fmla="val 295238"/>
              <a:gd name="adj4" fmla="val 12544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Spike in holidays </a:t>
            </a:r>
            <a:endParaRPr lang="en-SG" sz="1400" b="0" dirty="0" err="1">
              <a:solidFill>
                <a:schemeClr val="tx1"/>
              </a:solidFill>
            </a:endParaRPr>
          </a:p>
        </p:txBody>
      </p:sp>
      <p:sp>
        <p:nvSpPr>
          <p:cNvPr id="17" name="Footer Placeholder 3">
            <a:extLst>
              <a:ext uri="{FF2B5EF4-FFF2-40B4-BE49-F238E27FC236}">
                <a16:creationId xmlns:a16="http://schemas.microsoft.com/office/drawing/2014/main" id="{370822FA-C87B-4799-B5F3-913645757F37}"/>
              </a:ext>
            </a:extLst>
          </p:cNvPr>
          <p:cNvSpPr>
            <a:spLocks noGrp="1"/>
          </p:cNvSpPr>
          <p:nvPr>
            <p:ph type="ftr" sz="quarter" idx="11"/>
          </p:nvPr>
        </p:nvSpPr>
        <p:spPr>
          <a:xfrm>
            <a:off x="359998" y="6390000"/>
            <a:ext cx="7971201" cy="198000"/>
          </a:xfrm>
        </p:spPr>
        <p:txBody>
          <a:bodyPr/>
          <a:lstStyle/>
          <a:p>
            <a:r>
              <a:rPr lang="en-GB" dirty="0"/>
              <a:t>1 HOL: holiday, rest and relaxation; VIS: visiting friends and relatives; GEN_B: general business purposes; HEA: healthcare related purposes (treatment, consultation); OTR_P: other personal reasons (attending weddings, funerals etc.) </a:t>
            </a:r>
          </a:p>
        </p:txBody>
      </p:sp>
      <p:sp>
        <p:nvSpPr>
          <p:cNvPr id="18" name="Callout: Line 17">
            <a:extLst>
              <a:ext uri="{FF2B5EF4-FFF2-40B4-BE49-F238E27FC236}">
                <a16:creationId xmlns:a16="http://schemas.microsoft.com/office/drawing/2014/main" id="{13DF346A-9500-4730-BD76-3CCFDF12FC08}"/>
              </a:ext>
            </a:extLst>
          </p:cNvPr>
          <p:cNvSpPr/>
          <p:nvPr/>
        </p:nvSpPr>
        <p:spPr bwMode="ltGray">
          <a:xfrm>
            <a:off x="5866659" y="4784831"/>
            <a:ext cx="1912091" cy="341788"/>
          </a:xfrm>
          <a:prstGeom prst="borderCallout1">
            <a:avLst>
              <a:gd name="adj1" fmla="val 2400"/>
              <a:gd name="adj2" fmla="val 44711"/>
              <a:gd name="adj3" fmla="val -333308"/>
              <a:gd name="adj4" fmla="val 3518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Lull in holidays, greater proportion of visiting during Oct and Nov </a:t>
            </a:r>
            <a:endParaRPr lang="en-SG" sz="1400" b="0" dirty="0" err="1">
              <a:solidFill>
                <a:schemeClr val="tx1"/>
              </a:solidFill>
            </a:endParaRPr>
          </a:p>
        </p:txBody>
      </p:sp>
      <p:sp>
        <p:nvSpPr>
          <p:cNvPr id="10" name="Rectangle 9">
            <a:extLst>
              <a:ext uri="{FF2B5EF4-FFF2-40B4-BE49-F238E27FC236}">
                <a16:creationId xmlns:a16="http://schemas.microsoft.com/office/drawing/2014/main" id="{340BCA3D-F386-4338-85AD-D94FC8D7D824}"/>
              </a:ext>
            </a:extLst>
          </p:cNvPr>
          <p:cNvSpPr/>
          <p:nvPr/>
        </p:nvSpPr>
        <p:spPr bwMode="ltGray">
          <a:xfrm>
            <a:off x="6129338" y="2519363"/>
            <a:ext cx="833437" cy="11239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1" name="Rectangle 10">
            <a:extLst>
              <a:ext uri="{FF2B5EF4-FFF2-40B4-BE49-F238E27FC236}">
                <a16:creationId xmlns:a16="http://schemas.microsoft.com/office/drawing/2014/main" id="{7DF7B2C0-E3E3-4A81-A53F-C302AE161D8E}"/>
              </a:ext>
            </a:extLst>
          </p:cNvPr>
          <p:cNvSpPr/>
          <p:nvPr/>
        </p:nvSpPr>
        <p:spPr bwMode="ltGray">
          <a:xfrm>
            <a:off x="8477250" y="3919538"/>
            <a:ext cx="2752725" cy="270986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800" b="0" dirty="0">
                <a:solidFill>
                  <a:srgbClr val="000000"/>
                </a:solidFill>
              </a:rPr>
              <a:t>Total proportion of purpose of visits</a:t>
            </a:r>
            <a:endParaRPr lang="en-SG" sz="1600" b="0" dirty="0" err="1">
              <a:solidFill>
                <a:srgbClr val="000000"/>
              </a:solidFill>
            </a:endParaRPr>
          </a:p>
        </p:txBody>
      </p:sp>
    </p:spTree>
    <p:extLst>
      <p:ext uri="{BB962C8B-B14F-4D97-AF65-F5344CB8AC3E}">
        <p14:creationId xmlns:p14="http://schemas.microsoft.com/office/powerpoint/2010/main" val="90261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a:xfrm>
            <a:off x="359999" y="430717"/>
            <a:ext cx="11466875" cy="738661"/>
          </a:xfrm>
        </p:spPr>
        <p:txBody>
          <a:bodyPr/>
          <a:lstStyle/>
          <a:p>
            <a:r>
              <a:rPr lang="en-GB" dirty="0"/>
              <a:t>Different months cater to different demographics. Months with less traffic tend to attract non-married, solo travellers </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endParaRPr lang="en-GB" dirty="0"/>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19</a:t>
            </a:fld>
            <a:endParaRPr lang="en-GB" dirty="0"/>
          </a:p>
        </p:txBody>
      </p:sp>
      <p:sp>
        <p:nvSpPr>
          <p:cNvPr id="16" name="TextBox 15">
            <a:extLst>
              <a:ext uri="{FF2B5EF4-FFF2-40B4-BE49-F238E27FC236}">
                <a16:creationId xmlns:a16="http://schemas.microsoft.com/office/drawing/2014/main" id="{A53D4C95-8CA1-463F-8DE0-8B56B53BEB3D}"/>
              </a:ext>
            </a:extLst>
          </p:cNvPr>
          <p:cNvSpPr txBox="1"/>
          <p:nvPr/>
        </p:nvSpPr>
        <p:spPr>
          <a:xfrm>
            <a:off x="359999" y="5578984"/>
            <a:ext cx="10898551" cy="646331"/>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Breakdown of marital status and companionship (solo), by month of visit, normalized across months</a:t>
            </a:r>
          </a:p>
        </p:txBody>
      </p:sp>
      <p:grpSp>
        <p:nvGrpSpPr>
          <p:cNvPr id="12" name="Group 11">
            <a:extLst>
              <a:ext uri="{FF2B5EF4-FFF2-40B4-BE49-F238E27FC236}">
                <a16:creationId xmlns:a16="http://schemas.microsoft.com/office/drawing/2014/main" id="{65FCA1AE-87B3-4997-B325-1841FF804591}"/>
              </a:ext>
            </a:extLst>
          </p:cNvPr>
          <p:cNvGrpSpPr/>
          <p:nvPr/>
        </p:nvGrpSpPr>
        <p:grpSpPr>
          <a:xfrm>
            <a:off x="1429221" y="1332737"/>
            <a:ext cx="4353292" cy="4222169"/>
            <a:chOff x="190500" y="1154937"/>
            <a:chExt cx="4353292" cy="4222169"/>
          </a:xfrm>
        </p:grpSpPr>
        <p:pic>
          <p:nvPicPr>
            <p:cNvPr id="5128" name="Picture 8">
              <a:extLst>
                <a:ext uri="{FF2B5EF4-FFF2-40B4-BE49-F238E27FC236}">
                  <a16:creationId xmlns:a16="http://schemas.microsoft.com/office/drawing/2014/main" id="{A427D6FE-3444-42EE-82BA-2C048817E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154937"/>
              <a:ext cx="4353292" cy="4222169"/>
            </a:xfrm>
            <a:prstGeom prst="rect">
              <a:avLst/>
            </a:prstGeom>
            <a:noFill/>
            <a:extLst>
              <a:ext uri="{909E8E84-426E-40DD-AFC4-6F175D3DCCD1}">
                <a14:hiddenFill xmlns:a14="http://schemas.microsoft.com/office/drawing/2010/main">
                  <a:solidFill>
                    <a:srgbClr val="FFFFFF"/>
                  </a:solidFill>
                </a14:hiddenFill>
              </a:ext>
            </a:extLst>
          </p:spPr>
        </p:pic>
        <p:sp>
          <p:nvSpPr>
            <p:cNvPr id="17" name="Callout: Line 16">
              <a:extLst>
                <a:ext uri="{FF2B5EF4-FFF2-40B4-BE49-F238E27FC236}">
                  <a16:creationId xmlns:a16="http://schemas.microsoft.com/office/drawing/2014/main" id="{0728CD00-089A-4A3B-ACD5-24CBFB389ABD}"/>
                </a:ext>
              </a:extLst>
            </p:cNvPr>
            <p:cNvSpPr/>
            <p:nvPr/>
          </p:nvSpPr>
          <p:spPr bwMode="ltGray">
            <a:xfrm>
              <a:off x="1836161" y="4264291"/>
              <a:ext cx="1989714" cy="631559"/>
            </a:xfrm>
            <a:prstGeom prst="borderCallout1">
              <a:avLst>
                <a:gd name="adj1" fmla="val 776"/>
                <a:gd name="adj2" fmla="val 22525"/>
                <a:gd name="adj3" fmla="val -93048"/>
                <a:gd name="adj4" fmla="val -1869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Months such as Mar and Aug (non-peak) tend to be more popular for non-married </a:t>
              </a:r>
              <a:r>
                <a:rPr lang="en-US" sz="900" dirty="0">
                  <a:solidFill>
                    <a:schemeClr val="tx1"/>
                  </a:solidFill>
                </a:rPr>
                <a:t>visitors – possibly hoping to avoid the peak months</a:t>
              </a:r>
              <a:endParaRPr lang="en-SG" sz="1400" b="0" dirty="0" err="1">
                <a:solidFill>
                  <a:schemeClr val="tx1"/>
                </a:solidFill>
              </a:endParaRPr>
            </a:p>
          </p:txBody>
        </p:sp>
      </p:grpSp>
      <p:grpSp>
        <p:nvGrpSpPr>
          <p:cNvPr id="13" name="Group 12">
            <a:extLst>
              <a:ext uri="{FF2B5EF4-FFF2-40B4-BE49-F238E27FC236}">
                <a16:creationId xmlns:a16="http://schemas.microsoft.com/office/drawing/2014/main" id="{D964B7FD-8A89-45CF-A3D3-97827FEDD1AB}"/>
              </a:ext>
            </a:extLst>
          </p:cNvPr>
          <p:cNvGrpSpPr/>
          <p:nvPr/>
        </p:nvGrpSpPr>
        <p:grpSpPr>
          <a:xfrm>
            <a:off x="6333287" y="1355597"/>
            <a:ext cx="4830013" cy="4195944"/>
            <a:chOff x="4952162" y="1177797"/>
            <a:chExt cx="4830013" cy="4195944"/>
          </a:xfrm>
        </p:grpSpPr>
        <p:pic>
          <p:nvPicPr>
            <p:cNvPr id="5130" name="Picture 10">
              <a:extLst>
                <a:ext uri="{FF2B5EF4-FFF2-40B4-BE49-F238E27FC236}">
                  <a16:creationId xmlns:a16="http://schemas.microsoft.com/office/drawing/2014/main" id="{C78EDD48-DB1B-4791-938C-DEA91399A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2162" y="1177797"/>
              <a:ext cx="4353292" cy="4195944"/>
            </a:xfrm>
            <a:prstGeom prst="rect">
              <a:avLst/>
            </a:prstGeom>
            <a:noFill/>
            <a:extLst>
              <a:ext uri="{909E8E84-426E-40DD-AFC4-6F175D3DCCD1}">
                <a14:hiddenFill xmlns:a14="http://schemas.microsoft.com/office/drawing/2010/main">
                  <a:solidFill>
                    <a:srgbClr val="FFFFFF"/>
                  </a:solidFill>
                </a14:hiddenFill>
              </a:ext>
            </a:extLst>
          </p:spPr>
        </p:pic>
        <p:sp>
          <p:nvSpPr>
            <p:cNvPr id="18" name="Callout: Line 17">
              <a:extLst>
                <a:ext uri="{FF2B5EF4-FFF2-40B4-BE49-F238E27FC236}">
                  <a16:creationId xmlns:a16="http://schemas.microsoft.com/office/drawing/2014/main" id="{996614E2-FACA-4404-99D2-9AC37C6C0BC9}"/>
                </a:ext>
              </a:extLst>
            </p:cNvPr>
            <p:cNvSpPr/>
            <p:nvPr/>
          </p:nvSpPr>
          <p:spPr bwMode="ltGray">
            <a:xfrm>
              <a:off x="5612917" y="4211134"/>
              <a:ext cx="1463438" cy="492907"/>
            </a:xfrm>
            <a:prstGeom prst="borderCallout1">
              <a:avLst>
                <a:gd name="adj1" fmla="val 776"/>
                <a:gd name="adj2" fmla="val 22525"/>
                <a:gd name="adj3" fmla="val -168316"/>
                <a:gd name="adj4" fmla="val 871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Lulls in Feb and Jun tend to be more popular for solo </a:t>
              </a:r>
              <a:r>
                <a:rPr lang="en-US" sz="900" b="0" dirty="0" err="1">
                  <a:solidFill>
                    <a:schemeClr val="tx1"/>
                  </a:solidFill>
                </a:rPr>
                <a:t>travellers</a:t>
              </a:r>
              <a:endParaRPr lang="en-SG" sz="1400" b="0" dirty="0" err="1">
                <a:solidFill>
                  <a:schemeClr val="tx1"/>
                </a:solidFill>
              </a:endParaRPr>
            </a:p>
          </p:txBody>
        </p:sp>
        <p:sp>
          <p:nvSpPr>
            <p:cNvPr id="21" name="Callout: Line 20">
              <a:extLst>
                <a:ext uri="{FF2B5EF4-FFF2-40B4-BE49-F238E27FC236}">
                  <a16:creationId xmlns:a16="http://schemas.microsoft.com/office/drawing/2014/main" id="{EE784F12-D386-4C91-B280-8AC2BFC6EFA9}"/>
                </a:ext>
              </a:extLst>
            </p:cNvPr>
            <p:cNvSpPr/>
            <p:nvPr/>
          </p:nvSpPr>
          <p:spPr bwMode="ltGray">
            <a:xfrm>
              <a:off x="8243418" y="2978929"/>
              <a:ext cx="1538757" cy="643746"/>
            </a:xfrm>
            <a:prstGeom prst="borderCallout1">
              <a:avLst>
                <a:gd name="adj1" fmla="val 37805"/>
                <a:gd name="adj2" fmla="val 829"/>
                <a:gd name="adj3" fmla="val 40578"/>
                <a:gd name="adj4" fmla="val -52533"/>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While Apr and Jul have higher traffic, these tend to be solo business visitors rather than holiday-goers</a:t>
              </a:r>
              <a:endParaRPr lang="en-SG" sz="1400" b="0" dirty="0" err="1">
                <a:solidFill>
                  <a:schemeClr val="tx1"/>
                </a:solidFill>
              </a:endParaRPr>
            </a:p>
          </p:txBody>
        </p:sp>
      </p:grpSp>
    </p:spTree>
    <p:extLst>
      <p:ext uri="{BB962C8B-B14F-4D97-AF65-F5344CB8AC3E}">
        <p14:creationId xmlns:p14="http://schemas.microsoft.com/office/powerpoint/2010/main" val="2520554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3200" dirty="0"/>
              <a:t>Background and Context</a:t>
            </a:r>
          </a:p>
        </p:txBody>
      </p:sp>
      <p:sp>
        <p:nvSpPr>
          <p:cNvPr id="2" name="Content Placeholder 1"/>
          <p:cNvSpPr>
            <a:spLocks noGrp="1"/>
          </p:cNvSpPr>
          <p:nvPr>
            <p:ph sz="quarter" idx="14"/>
          </p:nvPr>
        </p:nvSpPr>
        <p:spPr>
          <a:xfrm>
            <a:off x="360363" y="1481400"/>
            <a:ext cx="4824196" cy="1947600"/>
          </a:xfrm>
        </p:spPr>
        <p:txBody>
          <a:bodyPr/>
          <a:lstStyle/>
          <a:p>
            <a:r>
              <a:rPr lang="en-GB" sz="2000" dirty="0"/>
              <a:t>The dataset analysed contains historical records of Indonesian visitors in a year.</a:t>
            </a:r>
          </a:p>
          <a:p>
            <a:r>
              <a:rPr lang="en-GB" sz="2000" dirty="0"/>
              <a:t>This presentation covers key insights and trends amongst Indonesian visitors to Singapore</a:t>
            </a:r>
            <a:r>
              <a:rPr lang="en-GB" sz="2000" baseline="30000" dirty="0"/>
              <a:t>1, 2</a:t>
            </a:r>
            <a:r>
              <a:rPr lang="en-GB" sz="2000" dirty="0"/>
              <a:t>.</a:t>
            </a:r>
            <a:endParaRPr lang="en-GB" sz="2000" baseline="30000" dirty="0"/>
          </a:p>
        </p:txBody>
      </p:sp>
      <p:grpSp>
        <p:nvGrpSpPr>
          <p:cNvPr id="15" name="Group 14">
            <a:extLst>
              <a:ext uri="{FF2B5EF4-FFF2-40B4-BE49-F238E27FC236}">
                <a16:creationId xmlns:a16="http://schemas.microsoft.com/office/drawing/2014/main" id="{7086FE01-576E-4701-91C5-75E67029F955}"/>
              </a:ext>
            </a:extLst>
          </p:cNvPr>
          <p:cNvGrpSpPr/>
          <p:nvPr/>
        </p:nvGrpSpPr>
        <p:grpSpPr>
          <a:xfrm>
            <a:off x="193679" y="3076460"/>
            <a:ext cx="1512854" cy="1256655"/>
            <a:chOff x="1315407" y="4277110"/>
            <a:chExt cx="1512854" cy="1256655"/>
          </a:xfrm>
        </p:grpSpPr>
        <p:sp>
          <p:nvSpPr>
            <p:cNvPr id="9" name="Content Placeholder 1">
              <a:extLst>
                <a:ext uri="{FF2B5EF4-FFF2-40B4-BE49-F238E27FC236}">
                  <a16:creationId xmlns:a16="http://schemas.microsoft.com/office/drawing/2014/main" id="{107C052A-A1A6-4B1C-BAA0-3D6BDAAB7BD9}"/>
                </a:ext>
              </a:extLst>
            </p:cNvPr>
            <p:cNvSpPr txBox="1">
              <a:spLocks/>
            </p:cNvSpPr>
            <p:nvPr/>
          </p:nvSpPr>
          <p:spPr>
            <a:xfrm>
              <a:off x="1315407" y="4277110"/>
              <a:ext cx="1512854" cy="116877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5400" b="1" dirty="0"/>
                <a:t>32</a:t>
              </a:r>
              <a:endParaRPr lang="en-GB" b="1" dirty="0"/>
            </a:p>
          </p:txBody>
        </p:sp>
        <p:sp>
          <p:nvSpPr>
            <p:cNvPr id="7" name="TextBox 6">
              <a:extLst>
                <a:ext uri="{FF2B5EF4-FFF2-40B4-BE49-F238E27FC236}">
                  <a16:creationId xmlns:a16="http://schemas.microsoft.com/office/drawing/2014/main" id="{0749BE9B-6368-465A-A5EA-1ECC75C489D1}"/>
                </a:ext>
              </a:extLst>
            </p:cNvPr>
            <p:cNvSpPr txBox="1"/>
            <p:nvPr/>
          </p:nvSpPr>
          <p:spPr>
            <a:xfrm>
              <a:off x="1375401" y="5287544"/>
              <a:ext cx="1392865" cy="246221"/>
            </a:xfrm>
            <a:prstGeom prst="rect">
              <a:avLst/>
            </a:prstGeom>
            <a:noFill/>
          </p:spPr>
          <p:txBody>
            <a:bodyPr wrap="square" lIns="0" tIns="0" rIns="0" bIns="0" rtlCol="0">
              <a:spAutoFit/>
            </a:bodyPr>
            <a:lstStyle/>
            <a:p>
              <a:pPr algn="ctr"/>
              <a:r>
                <a:rPr lang="en-SG" sz="1600" b="1" dirty="0"/>
                <a:t>Variables</a:t>
              </a:r>
            </a:p>
          </p:txBody>
        </p:sp>
      </p:grpSp>
      <p:grpSp>
        <p:nvGrpSpPr>
          <p:cNvPr id="16" name="Group 15">
            <a:extLst>
              <a:ext uri="{FF2B5EF4-FFF2-40B4-BE49-F238E27FC236}">
                <a16:creationId xmlns:a16="http://schemas.microsoft.com/office/drawing/2014/main" id="{C9C3344D-903D-4EFA-BBA4-3C542DB2D4D7}"/>
              </a:ext>
            </a:extLst>
          </p:cNvPr>
          <p:cNvGrpSpPr/>
          <p:nvPr/>
        </p:nvGrpSpPr>
        <p:grpSpPr>
          <a:xfrm>
            <a:off x="3423427" y="3076460"/>
            <a:ext cx="1549196" cy="1502877"/>
            <a:chOff x="3540705" y="4277110"/>
            <a:chExt cx="1549196" cy="1502877"/>
          </a:xfrm>
        </p:grpSpPr>
        <p:sp>
          <p:nvSpPr>
            <p:cNvPr id="11" name="Content Placeholder 1">
              <a:extLst>
                <a:ext uri="{FF2B5EF4-FFF2-40B4-BE49-F238E27FC236}">
                  <a16:creationId xmlns:a16="http://schemas.microsoft.com/office/drawing/2014/main" id="{AD56F423-9A07-4DF6-9B94-1058E0C73BAC}"/>
                </a:ext>
              </a:extLst>
            </p:cNvPr>
            <p:cNvSpPr txBox="1">
              <a:spLocks/>
            </p:cNvSpPr>
            <p:nvPr/>
          </p:nvSpPr>
          <p:spPr>
            <a:xfrm>
              <a:off x="3558877" y="4277110"/>
              <a:ext cx="1512854" cy="116877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5400" b="1" dirty="0"/>
                <a:t>6</a:t>
              </a:r>
              <a:endParaRPr lang="en-GB" b="1" dirty="0"/>
            </a:p>
          </p:txBody>
        </p:sp>
        <p:sp>
          <p:nvSpPr>
            <p:cNvPr id="12" name="TextBox 11">
              <a:extLst>
                <a:ext uri="{FF2B5EF4-FFF2-40B4-BE49-F238E27FC236}">
                  <a16:creationId xmlns:a16="http://schemas.microsoft.com/office/drawing/2014/main" id="{3E3AB19C-5AD6-430F-9679-4B1D5FD4E27A}"/>
                </a:ext>
              </a:extLst>
            </p:cNvPr>
            <p:cNvSpPr txBox="1"/>
            <p:nvPr/>
          </p:nvSpPr>
          <p:spPr>
            <a:xfrm>
              <a:off x="3540705" y="5287544"/>
              <a:ext cx="1549196" cy="492443"/>
            </a:xfrm>
            <a:prstGeom prst="rect">
              <a:avLst/>
            </a:prstGeom>
            <a:noFill/>
          </p:spPr>
          <p:txBody>
            <a:bodyPr wrap="square" lIns="0" tIns="0" rIns="0" bIns="0" rtlCol="0">
              <a:spAutoFit/>
            </a:bodyPr>
            <a:lstStyle/>
            <a:p>
              <a:pPr algn="ctr"/>
              <a:r>
                <a:rPr lang="en-SG" sz="1600" b="1" dirty="0"/>
                <a:t>Spend-related</a:t>
              </a:r>
            </a:p>
            <a:p>
              <a:pPr algn="ctr"/>
              <a:r>
                <a:rPr lang="en-SG" sz="1600" b="1" dirty="0"/>
                <a:t>Variables</a:t>
              </a:r>
            </a:p>
          </p:txBody>
        </p:sp>
      </p:grpSp>
      <p:grpSp>
        <p:nvGrpSpPr>
          <p:cNvPr id="17" name="Group 16">
            <a:extLst>
              <a:ext uri="{FF2B5EF4-FFF2-40B4-BE49-F238E27FC236}">
                <a16:creationId xmlns:a16="http://schemas.microsoft.com/office/drawing/2014/main" id="{8C4FE56E-BD9F-4C10-9CC5-ED175D95CC29}"/>
              </a:ext>
            </a:extLst>
          </p:cNvPr>
          <p:cNvGrpSpPr/>
          <p:nvPr/>
        </p:nvGrpSpPr>
        <p:grpSpPr>
          <a:xfrm>
            <a:off x="1620086" y="3076460"/>
            <a:ext cx="1725506" cy="1256655"/>
            <a:chOff x="5696020" y="4277110"/>
            <a:chExt cx="1725506" cy="1256655"/>
          </a:xfrm>
        </p:grpSpPr>
        <p:sp>
          <p:nvSpPr>
            <p:cNvPr id="13" name="Content Placeholder 1">
              <a:extLst>
                <a:ext uri="{FF2B5EF4-FFF2-40B4-BE49-F238E27FC236}">
                  <a16:creationId xmlns:a16="http://schemas.microsoft.com/office/drawing/2014/main" id="{240684F2-4D04-4A29-87A9-36ED5B7D928E}"/>
                </a:ext>
              </a:extLst>
            </p:cNvPr>
            <p:cNvSpPr txBox="1">
              <a:spLocks/>
            </p:cNvSpPr>
            <p:nvPr/>
          </p:nvSpPr>
          <p:spPr>
            <a:xfrm>
              <a:off x="5696020" y="4277110"/>
              <a:ext cx="1725506" cy="116877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5400" b="1" dirty="0"/>
                <a:t>1</a:t>
              </a:r>
              <a:endParaRPr lang="en-GB" b="1" dirty="0"/>
            </a:p>
          </p:txBody>
        </p:sp>
        <p:sp>
          <p:nvSpPr>
            <p:cNvPr id="14" name="TextBox 13">
              <a:extLst>
                <a:ext uri="{FF2B5EF4-FFF2-40B4-BE49-F238E27FC236}">
                  <a16:creationId xmlns:a16="http://schemas.microsoft.com/office/drawing/2014/main" id="{8375EB5F-2001-4904-9F3A-6E8D9B619162}"/>
                </a:ext>
              </a:extLst>
            </p:cNvPr>
            <p:cNvSpPr txBox="1"/>
            <p:nvPr/>
          </p:nvSpPr>
          <p:spPr>
            <a:xfrm>
              <a:off x="5862340" y="5287544"/>
              <a:ext cx="1392865" cy="246221"/>
            </a:xfrm>
            <a:prstGeom prst="rect">
              <a:avLst/>
            </a:prstGeom>
            <a:noFill/>
          </p:spPr>
          <p:txBody>
            <a:bodyPr wrap="square" lIns="0" tIns="0" rIns="0" bIns="0" rtlCol="0">
              <a:spAutoFit/>
            </a:bodyPr>
            <a:lstStyle/>
            <a:p>
              <a:pPr algn="ctr"/>
              <a:r>
                <a:rPr lang="en-US" sz="1600" b="1" dirty="0"/>
                <a:t>ID Variable</a:t>
              </a:r>
              <a:endParaRPr lang="en-SG" sz="1600" b="1" dirty="0"/>
            </a:p>
          </p:txBody>
        </p:sp>
      </p:grpSp>
      <p:grpSp>
        <p:nvGrpSpPr>
          <p:cNvPr id="20" name="Group 19">
            <a:extLst>
              <a:ext uri="{FF2B5EF4-FFF2-40B4-BE49-F238E27FC236}">
                <a16:creationId xmlns:a16="http://schemas.microsoft.com/office/drawing/2014/main" id="{EAA16BAB-4FE8-4365-88FE-20E29175DF16}"/>
              </a:ext>
            </a:extLst>
          </p:cNvPr>
          <p:cNvGrpSpPr/>
          <p:nvPr/>
        </p:nvGrpSpPr>
        <p:grpSpPr>
          <a:xfrm>
            <a:off x="845488" y="4511656"/>
            <a:ext cx="1549196" cy="1502877"/>
            <a:chOff x="3540705" y="4277110"/>
            <a:chExt cx="1549196" cy="1502877"/>
          </a:xfrm>
        </p:grpSpPr>
        <p:sp>
          <p:nvSpPr>
            <p:cNvPr id="21" name="Content Placeholder 1">
              <a:extLst>
                <a:ext uri="{FF2B5EF4-FFF2-40B4-BE49-F238E27FC236}">
                  <a16:creationId xmlns:a16="http://schemas.microsoft.com/office/drawing/2014/main" id="{F4986B07-4EC1-4A80-AD05-6E7ED7A1A022}"/>
                </a:ext>
              </a:extLst>
            </p:cNvPr>
            <p:cNvSpPr txBox="1">
              <a:spLocks/>
            </p:cNvSpPr>
            <p:nvPr/>
          </p:nvSpPr>
          <p:spPr>
            <a:xfrm>
              <a:off x="3558877" y="4277110"/>
              <a:ext cx="1512854" cy="116877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5400" b="1" dirty="0"/>
                <a:t>16</a:t>
              </a:r>
              <a:endParaRPr lang="en-GB" b="1" dirty="0"/>
            </a:p>
          </p:txBody>
        </p:sp>
        <p:sp>
          <p:nvSpPr>
            <p:cNvPr id="22" name="TextBox 21">
              <a:extLst>
                <a:ext uri="{FF2B5EF4-FFF2-40B4-BE49-F238E27FC236}">
                  <a16:creationId xmlns:a16="http://schemas.microsoft.com/office/drawing/2014/main" id="{006066B7-61B2-4A00-818C-B1AB2D39706A}"/>
                </a:ext>
              </a:extLst>
            </p:cNvPr>
            <p:cNvSpPr txBox="1"/>
            <p:nvPr/>
          </p:nvSpPr>
          <p:spPr>
            <a:xfrm>
              <a:off x="3540705" y="5287544"/>
              <a:ext cx="1549196" cy="492443"/>
            </a:xfrm>
            <a:prstGeom prst="rect">
              <a:avLst/>
            </a:prstGeom>
            <a:noFill/>
          </p:spPr>
          <p:txBody>
            <a:bodyPr wrap="square" lIns="0" tIns="0" rIns="0" bIns="0" rtlCol="0">
              <a:spAutoFit/>
            </a:bodyPr>
            <a:lstStyle/>
            <a:p>
              <a:pPr algn="ctr"/>
              <a:r>
                <a:rPr lang="en-US" sz="1600" b="1" dirty="0"/>
                <a:t>Variables on Visitor Info</a:t>
              </a:r>
              <a:endParaRPr lang="en-SG" sz="1600" b="1" dirty="0"/>
            </a:p>
          </p:txBody>
        </p:sp>
      </p:grpSp>
      <p:grpSp>
        <p:nvGrpSpPr>
          <p:cNvPr id="26" name="Group 25">
            <a:extLst>
              <a:ext uri="{FF2B5EF4-FFF2-40B4-BE49-F238E27FC236}">
                <a16:creationId xmlns:a16="http://schemas.microsoft.com/office/drawing/2014/main" id="{103A3A5F-EAFC-4B5A-BC22-FED4ED71530A}"/>
              </a:ext>
            </a:extLst>
          </p:cNvPr>
          <p:cNvGrpSpPr/>
          <p:nvPr/>
        </p:nvGrpSpPr>
        <p:grpSpPr>
          <a:xfrm>
            <a:off x="2666999" y="4511656"/>
            <a:ext cx="1549196" cy="1502877"/>
            <a:chOff x="3540705" y="4277110"/>
            <a:chExt cx="1549196" cy="1502877"/>
          </a:xfrm>
        </p:grpSpPr>
        <p:sp>
          <p:nvSpPr>
            <p:cNvPr id="27" name="Content Placeholder 1">
              <a:extLst>
                <a:ext uri="{FF2B5EF4-FFF2-40B4-BE49-F238E27FC236}">
                  <a16:creationId xmlns:a16="http://schemas.microsoft.com/office/drawing/2014/main" id="{7AE7ED0F-C92C-4A54-BD15-AE3D016EBCB4}"/>
                </a:ext>
              </a:extLst>
            </p:cNvPr>
            <p:cNvSpPr txBox="1">
              <a:spLocks/>
            </p:cNvSpPr>
            <p:nvPr/>
          </p:nvSpPr>
          <p:spPr>
            <a:xfrm>
              <a:off x="3540707" y="4277110"/>
              <a:ext cx="1549194" cy="116877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5400" b="1" dirty="0"/>
                <a:t>2952</a:t>
              </a:r>
              <a:endParaRPr lang="en-GB" b="1" dirty="0"/>
            </a:p>
          </p:txBody>
        </p:sp>
        <p:sp>
          <p:nvSpPr>
            <p:cNvPr id="28" name="TextBox 27">
              <a:extLst>
                <a:ext uri="{FF2B5EF4-FFF2-40B4-BE49-F238E27FC236}">
                  <a16:creationId xmlns:a16="http://schemas.microsoft.com/office/drawing/2014/main" id="{9146E352-B90A-4A45-9463-80ECAC734BA3}"/>
                </a:ext>
              </a:extLst>
            </p:cNvPr>
            <p:cNvSpPr txBox="1"/>
            <p:nvPr/>
          </p:nvSpPr>
          <p:spPr>
            <a:xfrm>
              <a:off x="3540705" y="5287544"/>
              <a:ext cx="1549196" cy="492443"/>
            </a:xfrm>
            <a:prstGeom prst="rect">
              <a:avLst/>
            </a:prstGeom>
            <a:noFill/>
          </p:spPr>
          <p:txBody>
            <a:bodyPr wrap="square" lIns="0" tIns="0" rIns="0" bIns="0" rtlCol="0">
              <a:spAutoFit/>
            </a:bodyPr>
            <a:lstStyle/>
            <a:p>
              <a:pPr algn="ctr"/>
              <a:r>
                <a:rPr lang="en-SG" sz="1600" b="1" dirty="0"/>
                <a:t>Records</a:t>
              </a:r>
            </a:p>
            <a:p>
              <a:pPr algn="ctr"/>
              <a:endParaRPr lang="en-SG" sz="1600" b="1" dirty="0"/>
            </a:p>
          </p:txBody>
        </p:sp>
      </p:grpSp>
      <p:sp>
        <p:nvSpPr>
          <p:cNvPr id="6" name="Slide Number Placeholder 5">
            <a:extLst>
              <a:ext uri="{FF2B5EF4-FFF2-40B4-BE49-F238E27FC236}">
                <a16:creationId xmlns:a16="http://schemas.microsoft.com/office/drawing/2014/main" id="{5E9769C5-F6CD-4FEC-9CCE-9533EFEB0E70}"/>
              </a:ext>
            </a:extLst>
          </p:cNvPr>
          <p:cNvSpPr>
            <a:spLocks noGrp="1"/>
          </p:cNvSpPr>
          <p:nvPr>
            <p:ph type="sldNum" sz="quarter" idx="10"/>
          </p:nvPr>
        </p:nvSpPr>
        <p:spPr/>
        <p:txBody>
          <a:bodyPr/>
          <a:lstStyle/>
          <a:p>
            <a:fld id="{4034BEE3-566C-4068-A777-C3A4762E861B}" type="slidenum">
              <a:rPr lang="en-GB" smtClean="0"/>
              <a:pPr/>
              <a:t>2</a:t>
            </a:fld>
            <a:endParaRPr lang="en-GB" dirty="0"/>
          </a:p>
        </p:txBody>
      </p:sp>
      <p:sp>
        <p:nvSpPr>
          <p:cNvPr id="23" name="Footer Placeholder 3">
            <a:extLst>
              <a:ext uri="{FF2B5EF4-FFF2-40B4-BE49-F238E27FC236}">
                <a16:creationId xmlns:a16="http://schemas.microsoft.com/office/drawing/2014/main" id="{85E69A88-1EC7-4AAE-A7F3-B7542AE7C468}"/>
              </a:ext>
            </a:extLst>
          </p:cNvPr>
          <p:cNvSpPr>
            <a:spLocks noGrp="1"/>
          </p:cNvSpPr>
          <p:nvPr>
            <p:ph type="ftr" sz="quarter" idx="11"/>
          </p:nvPr>
        </p:nvSpPr>
        <p:spPr>
          <a:xfrm>
            <a:off x="359999" y="6390000"/>
            <a:ext cx="7495200" cy="198000"/>
          </a:xfrm>
        </p:spPr>
        <p:txBody>
          <a:bodyPr anchor="t"/>
          <a:lstStyle/>
          <a:p>
            <a:r>
              <a:rPr lang="en-GB" dirty="0"/>
              <a:t>1 Assumption: data is randomly sampled from the population of Indonesian visitors arriving in </a:t>
            </a:r>
          </a:p>
          <a:p>
            <a:r>
              <a:rPr lang="en-GB" dirty="0"/>
              <a:t>Singapore and therefore representative</a:t>
            </a:r>
          </a:p>
          <a:p>
            <a:r>
              <a:rPr lang="en-GB" dirty="0"/>
              <a:t>2 Extreme outliers have been dropped from the dataset to facilitate analysis</a:t>
            </a:r>
          </a:p>
        </p:txBody>
      </p:sp>
      <p:pic>
        <p:nvPicPr>
          <p:cNvPr id="19" name="Picture 18" descr="A picture containing dark&#10;&#10;Description automatically generated">
            <a:extLst>
              <a:ext uri="{FF2B5EF4-FFF2-40B4-BE49-F238E27FC236}">
                <a16:creationId xmlns:a16="http://schemas.microsoft.com/office/drawing/2014/main" id="{2DBF946B-A439-4915-BADA-B2CFA075A04B}"/>
              </a:ext>
            </a:extLst>
          </p:cNvPr>
          <p:cNvPicPr>
            <a:picLocks noChangeAspect="1"/>
          </p:cNvPicPr>
          <p:nvPr/>
        </p:nvPicPr>
        <p:blipFill rotWithShape="1">
          <a:blip r:embed="rId2"/>
          <a:srcRect l="5724" r="20602"/>
          <a:stretch/>
        </p:blipFill>
        <p:spPr>
          <a:xfrm>
            <a:off x="5876383" y="0"/>
            <a:ext cx="6315617" cy="6858000"/>
          </a:xfrm>
          <a:prstGeom prst="rect">
            <a:avLst/>
          </a:prstGeom>
        </p:spPr>
      </p:pic>
    </p:spTree>
    <p:extLst>
      <p:ext uri="{BB962C8B-B14F-4D97-AF65-F5344CB8AC3E}">
        <p14:creationId xmlns:p14="http://schemas.microsoft.com/office/powerpoint/2010/main" val="82598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Business-related visits tend to be shorter than those for leisure. </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p:txBody>
          <a:bodyPr/>
          <a:lstStyle/>
          <a:p>
            <a:endParaRPr lang="en-GB" dirty="0"/>
          </a:p>
        </p:txBody>
      </p:sp>
      <p:sp>
        <p:nvSpPr>
          <p:cNvPr id="3" name="Slide Number Placeholder 2">
            <a:extLst>
              <a:ext uri="{FF2B5EF4-FFF2-40B4-BE49-F238E27FC236}">
                <a16:creationId xmlns:a16="http://schemas.microsoft.com/office/drawing/2014/main" id="{B4C93AA1-578E-4FF5-81CF-22ADA2DD6C81}"/>
              </a:ext>
            </a:extLst>
          </p:cNvPr>
          <p:cNvSpPr>
            <a:spLocks noGrp="1"/>
          </p:cNvSpPr>
          <p:nvPr>
            <p:ph type="sldNum" sz="quarter" idx="10"/>
          </p:nvPr>
        </p:nvSpPr>
        <p:spPr/>
        <p:txBody>
          <a:bodyPr/>
          <a:lstStyle/>
          <a:p>
            <a:fld id="{4034BEE3-566C-4068-A777-C3A4762E861B}" type="slidenum">
              <a:rPr lang="en-GB" smtClean="0"/>
              <a:pPr/>
              <a:t>20</a:t>
            </a:fld>
            <a:endParaRPr lang="en-GB" dirty="0"/>
          </a:p>
        </p:txBody>
      </p:sp>
      <p:sp>
        <p:nvSpPr>
          <p:cNvPr id="10" name="TextBox 9">
            <a:extLst>
              <a:ext uri="{FF2B5EF4-FFF2-40B4-BE49-F238E27FC236}">
                <a16:creationId xmlns:a16="http://schemas.microsoft.com/office/drawing/2014/main" id="{AD751CF7-0F5A-4CD6-A5B6-2A7872631C8D}"/>
              </a:ext>
            </a:extLst>
          </p:cNvPr>
          <p:cNvSpPr txBox="1"/>
          <p:nvPr/>
        </p:nvSpPr>
        <p:spPr>
          <a:xfrm>
            <a:off x="359999" y="5230371"/>
            <a:ext cx="10151162" cy="646331"/>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Line plot of average stay amongst business visitors and leisure visitors, by month of visit </a:t>
            </a:r>
          </a:p>
        </p:txBody>
      </p:sp>
      <p:grpSp>
        <p:nvGrpSpPr>
          <p:cNvPr id="13" name="Group 12">
            <a:extLst>
              <a:ext uri="{FF2B5EF4-FFF2-40B4-BE49-F238E27FC236}">
                <a16:creationId xmlns:a16="http://schemas.microsoft.com/office/drawing/2014/main" id="{62BCA7CD-F368-4A5B-A263-00E0B1E87CDE}"/>
              </a:ext>
            </a:extLst>
          </p:cNvPr>
          <p:cNvGrpSpPr/>
          <p:nvPr/>
        </p:nvGrpSpPr>
        <p:grpSpPr>
          <a:xfrm>
            <a:off x="414900" y="2477638"/>
            <a:ext cx="11216416" cy="2542528"/>
            <a:chOff x="414900" y="2162175"/>
            <a:chExt cx="11216416" cy="2542528"/>
          </a:xfrm>
        </p:grpSpPr>
        <p:pic>
          <p:nvPicPr>
            <p:cNvPr id="46086" name="Picture 6">
              <a:extLst>
                <a:ext uri="{FF2B5EF4-FFF2-40B4-BE49-F238E27FC236}">
                  <a16:creationId xmlns:a16="http://schemas.microsoft.com/office/drawing/2014/main" id="{CB163C8B-8515-4FB7-A353-7B346C0949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78"/>
            <a:stretch/>
          </p:blipFill>
          <p:spPr bwMode="auto">
            <a:xfrm>
              <a:off x="6240819" y="2171053"/>
              <a:ext cx="5390497" cy="253365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a:extLst>
                <a:ext uri="{FF2B5EF4-FFF2-40B4-BE49-F238E27FC236}">
                  <a16:creationId xmlns:a16="http://schemas.microsoft.com/office/drawing/2014/main" id="{0866083F-2710-4866-B7D9-B4B491DBB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00" y="2162175"/>
              <a:ext cx="5715000" cy="2533650"/>
            </a:xfrm>
            <a:prstGeom prst="rect">
              <a:avLst/>
            </a:prstGeom>
            <a:noFill/>
            <a:extLst>
              <a:ext uri="{909E8E84-426E-40DD-AFC4-6F175D3DCCD1}">
                <a14:hiddenFill xmlns:a14="http://schemas.microsoft.com/office/drawing/2010/main">
                  <a:solidFill>
                    <a:srgbClr val="FFFFFF"/>
                  </a:solidFill>
                </a14:hiddenFill>
              </a:ext>
            </a:extLst>
          </p:spPr>
        </p:pic>
        <p:sp>
          <p:nvSpPr>
            <p:cNvPr id="11" name="Callout: Line 10">
              <a:extLst>
                <a:ext uri="{FF2B5EF4-FFF2-40B4-BE49-F238E27FC236}">
                  <a16:creationId xmlns:a16="http://schemas.microsoft.com/office/drawing/2014/main" id="{A4FAB6C2-3A74-43EC-8385-E2F33E69FC25}"/>
                </a:ext>
              </a:extLst>
            </p:cNvPr>
            <p:cNvSpPr/>
            <p:nvPr/>
          </p:nvSpPr>
          <p:spPr bwMode="ltGray">
            <a:xfrm>
              <a:off x="2277543" y="2795588"/>
              <a:ext cx="1727720" cy="500591"/>
            </a:xfrm>
            <a:prstGeom prst="borderCallout1">
              <a:avLst>
                <a:gd name="adj1" fmla="val 100315"/>
                <a:gd name="adj2" fmla="val 25158"/>
                <a:gd name="adj3" fmla="val 171599"/>
                <a:gd name="adj4" fmla="val 207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Apr and Jul, which are popular for business related travel, have short travel stays</a:t>
              </a:r>
              <a:endParaRPr lang="en-SG" sz="1400" b="0" dirty="0" err="1">
                <a:solidFill>
                  <a:schemeClr val="tx1"/>
                </a:solidFill>
              </a:endParaRPr>
            </a:p>
          </p:txBody>
        </p:sp>
        <p:cxnSp>
          <p:nvCxnSpPr>
            <p:cNvPr id="5" name="Straight Connector 4">
              <a:extLst>
                <a:ext uri="{FF2B5EF4-FFF2-40B4-BE49-F238E27FC236}">
                  <a16:creationId xmlns:a16="http://schemas.microsoft.com/office/drawing/2014/main" id="{41307C70-73FE-4E4D-AB9F-F198D14DA4C7}"/>
                </a:ext>
              </a:extLst>
            </p:cNvPr>
            <p:cNvCxnSpPr>
              <a:cxnSpLocks/>
            </p:cNvCxnSpPr>
            <p:nvPr/>
          </p:nvCxnSpPr>
          <p:spPr>
            <a:xfrm>
              <a:off x="3486150" y="3296179"/>
              <a:ext cx="133350" cy="561446"/>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Callout: Line 14">
              <a:extLst>
                <a:ext uri="{FF2B5EF4-FFF2-40B4-BE49-F238E27FC236}">
                  <a16:creationId xmlns:a16="http://schemas.microsoft.com/office/drawing/2014/main" id="{BF1DF218-745E-45EC-95BA-848B04C0FDC5}"/>
                </a:ext>
              </a:extLst>
            </p:cNvPr>
            <p:cNvSpPr/>
            <p:nvPr/>
          </p:nvSpPr>
          <p:spPr bwMode="ltGray">
            <a:xfrm>
              <a:off x="7933890" y="3576902"/>
              <a:ext cx="1641909" cy="610923"/>
            </a:xfrm>
            <a:prstGeom prst="borderCallout1">
              <a:avLst>
                <a:gd name="adj1" fmla="val 1258"/>
                <a:gd name="adj2" fmla="val 53215"/>
                <a:gd name="adj3" fmla="val -190314"/>
                <a:gd name="adj4" fmla="val 4520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Off-peak leisure visitors tend to spend a longer time in Singapore (these are often visiting friends and relatives)</a:t>
              </a:r>
              <a:endParaRPr lang="en-SG" sz="1400" b="0" dirty="0" err="1">
                <a:solidFill>
                  <a:schemeClr val="tx1"/>
                </a:solidFill>
              </a:endParaRPr>
            </a:p>
          </p:txBody>
        </p:sp>
        <p:cxnSp>
          <p:nvCxnSpPr>
            <p:cNvPr id="16" name="Straight Connector 15">
              <a:extLst>
                <a:ext uri="{FF2B5EF4-FFF2-40B4-BE49-F238E27FC236}">
                  <a16:creationId xmlns:a16="http://schemas.microsoft.com/office/drawing/2014/main" id="{8208675D-586A-4BD1-84A6-575065CA7F9D}"/>
                </a:ext>
              </a:extLst>
            </p:cNvPr>
            <p:cNvCxnSpPr>
              <a:cxnSpLocks/>
            </p:cNvCxnSpPr>
            <p:nvPr/>
          </p:nvCxnSpPr>
          <p:spPr>
            <a:xfrm flipH="1">
              <a:off x="9489990" y="2621813"/>
              <a:ext cx="914639" cy="955089"/>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8" name="Footer Placeholder 3">
            <a:extLst>
              <a:ext uri="{FF2B5EF4-FFF2-40B4-BE49-F238E27FC236}">
                <a16:creationId xmlns:a16="http://schemas.microsoft.com/office/drawing/2014/main" id="{BC90A79A-67DB-49FD-ADA5-AAFF313EDAC1}"/>
              </a:ext>
            </a:extLst>
          </p:cNvPr>
          <p:cNvSpPr txBox="1">
            <a:spLocks/>
          </p:cNvSpPr>
          <p:nvPr/>
        </p:nvSpPr>
        <p:spPr>
          <a:xfrm>
            <a:off x="835663" y="6390000"/>
            <a:ext cx="1145537" cy="198000"/>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Travelling for leisure  </a:t>
            </a:r>
          </a:p>
        </p:txBody>
      </p:sp>
      <p:cxnSp>
        <p:nvCxnSpPr>
          <p:cNvPr id="19" name="Straight Connector 18">
            <a:extLst>
              <a:ext uri="{FF2B5EF4-FFF2-40B4-BE49-F238E27FC236}">
                <a16:creationId xmlns:a16="http://schemas.microsoft.com/office/drawing/2014/main" id="{9A28DA87-B181-4669-B0BC-0A3E4E9E745F}"/>
              </a:ext>
            </a:extLst>
          </p:cNvPr>
          <p:cNvCxnSpPr>
            <a:cxnSpLocks/>
          </p:cNvCxnSpPr>
          <p:nvPr/>
        </p:nvCxnSpPr>
        <p:spPr>
          <a:xfrm>
            <a:off x="510078" y="6480810"/>
            <a:ext cx="266700" cy="0"/>
          </a:xfrm>
          <a:prstGeom prst="line">
            <a:avLst/>
          </a:prstGeom>
          <a:ln w="28575" cap="rnd">
            <a:solidFill>
              <a:srgbClr val="D55A5A"/>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1" name="Footer Placeholder 3">
            <a:extLst>
              <a:ext uri="{FF2B5EF4-FFF2-40B4-BE49-F238E27FC236}">
                <a16:creationId xmlns:a16="http://schemas.microsoft.com/office/drawing/2014/main" id="{7B48BB97-5783-40A5-877C-3021CB90B449}"/>
              </a:ext>
            </a:extLst>
          </p:cNvPr>
          <p:cNvSpPr txBox="1">
            <a:spLocks/>
          </p:cNvSpPr>
          <p:nvPr/>
        </p:nvSpPr>
        <p:spPr>
          <a:xfrm>
            <a:off x="835663" y="6118094"/>
            <a:ext cx="1145537" cy="198000"/>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Travelling for business  </a:t>
            </a:r>
          </a:p>
        </p:txBody>
      </p:sp>
      <p:cxnSp>
        <p:nvCxnSpPr>
          <p:cNvPr id="22" name="Straight Connector 21">
            <a:extLst>
              <a:ext uri="{FF2B5EF4-FFF2-40B4-BE49-F238E27FC236}">
                <a16:creationId xmlns:a16="http://schemas.microsoft.com/office/drawing/2014/main" id="{44BDEEF8-1120-4E20-BC04-AB640CDDC8F7}"/>
              </a:ext>
            </a:extLst>
          </p:cNvPr>
          <p:cNvCxnSpPr>
            <a:cxnSpLocks/>
          </p:cNvCxnSpPr>
          <p:nvPr/>
        </p:nvCxnSpPr>
        <p:spPr>
          <a:xfrm>
            <a:off x="510078" y="6208904"/>
            <a:ext cx="266700" cy="0"/>
          </a:xfrm>
          <a:prstGeom prst="line">
            <a:avLst/>
          </a:prstGeom>
          <a:ln w="28575" cap="rnd">
            <a:solidFill>
              <a:srgbClr val="3D70CD"/>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3" name="Content Placeholder 13">
            <a:extLst>
              <a:ext uri="{FF2B5EF4-FFF2-40B4-BE49-F238E27FC236}">
                <a16:creationId xmlns:a16="http://schemas.microsoft.com/office/drawing/2014/main" id="{BE4E646E-6433-4FB2-BFB4-5989234834BD}"/>
              </a:ext>
            </a:extLst>
          </p:cNvPr>
          <p:cNvSpPr txBox="1">
            <a:spLocks/>
          </p:cNvSpPr>
          <p:nvPr/>
        </p:nvSpPr>
        <p:spPr>
          <a:xfrm>
            <a:off x="359998" y="981298"/>
            <a:ext cx="11271317" cy="976089"/>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There appears to be two kinds of leisure visitors – those whose visits are aligned with peak months and tend have a shorter stay, and those who visit friends / relatives during off peak months and stay longer. Business-related stays are the shortest during the most popular months – possibly periods where exhibitions and trade shows typically occur.</a:t>
            </a:r>
            <a:endParaRPr lang="en-SG" sz="2000" dirty="0"/>
          </a:p>
        </p:txBody>
      </p:sp>
    </p:spTree>
    <p:extLst>
      <p:ext uri="{BB962C8B-B14F-4D97-AF65-F5344CB8AC3E}">
        <p14:creationId xmlns:p14="http://schemas.microsoft.com/office/powerpoint/2010/main" val="4263639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Fluctuations in average accommodation expenses might be reflective of hotel pricing variations – there seems to be little relationship between stay length and amount spent on accommodation.  </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p:txBody>
          <a:bodyPr/>
          <a:lstStyle/>
          <a:p>
            <a:endParaRPr lang="en-GB" dirty="0"/>
          </a:p>
        </p:txBody>
      </p:sp>
      <p:sp>
        <p:nvSpPr>
          <p:cNvPr id="3" name="Slide Number Placeholder 2">
            <a:extLst>
              <a:ext uri="{FF2B5EF4-FFF2-40B4-BE49-F238E27FC236}">
                <a16:creationId xmlns:a16="http://schemas.microsoft.com/office/drawing/2014/main" id="{B4C93AA1-578E-4FF5-81CF-22ADA2DD6C81}"/>
              </a:ext>
            </a:extLst>
          </p:cNvPr>
          <p:cNvSpPr>
            <a:spLocks noGrp="1"/>
          </p:cNvSpPr>
          <p:nvPr>
            <p:ph type="sldNum" sz="quarter" idx="10"/>
          </p:nvPr>
        </p:nvSpPr>
        <p:spPr/>
        <p:txBody>
          <a:bodyPr/>
          <a:lstStyle/>
          <a:p>
            <a:fld id="{4034BEE3-566C-4068-A777-C3A4762E861B}" type="slidenum">
              <a:rPr lang="en-GB" smtClean="0"/>
              <a:pPr/>
              <a:t>21</a:t>
            </a:fld>
            <a:endParaRPr lang="en-GB" dirty="0"/>
          </a:p>
        </p:txBody>
      </p:sp>
      <p:sp>
        <p:nvSpPr>
          <p:cNvPr id="12" name="Content Placeholder 13">
            <a:extLst>
              <a:ext uri="{FF2B5EF4-FFF2-40B4-BE49-F238E27FC236}">
                <a16:creationId xmlns:a16="http://schemas.microsoft.com/office/drawing/2014/main" id="{744A6C0A-285F-4000-9257-F63776A6BF04}"/>
              </a:ext>
            </a:extLst>
          </p:cNvPr>
          <p:cNvSpPr txBox="1">
            <a:spLocks/>
          </p:cNvSpPr>
          <p:nvPr/>
        </p:nvSpPr>
        <p:spPr>
          <a:xfrm>
            <a:off x="8176334" y="1356196"/>
            <a:ext cx="3650540" cy="3899099"/>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t>Possible reasons for this observed phenomenon: visitors during off-peak periods tend to be younger, solo, and multi destination travellers. These visitors might be staying in cheaper hostels or staying over at friends or relatives’. During the off-cycle, hotel prices might also be cheaper on average.</a:t>
            </a:r>
          </a:p>
          <a:p>
            <a:r>
              <a:rPr lang="en-SG" sz="2000" b="1" dirty="0"/>
              <a:t>Prompt: How might we design promotional activities specifically to boost off-peak seasonal activities by working with budget hotels / hostels?</a:t>
            </a:r>
          </a:p>
        </p:txBody>
      </p:sp>
      <p:sp>
        <p:nvSpPr>
          <p:cNvPr id="13" name="TextBox 12">
            <a:extLst>
              <a:ext uri="{FF2B5EF4-FFF2-40B4-BE49-F238E27FC236}">
                <a16:creationId xmlns:a16="http://schemas.microsoft.com/office/drawing/2014/main" id="{A85D8203-BE5F-452B-B90B-D12B2DC6C6BA}"/>
              </a:ext>
            </a:extLst>
          </p:cNvPr>
          <p:cNvSpPr txBox="1"/>
          <p:nvPr/>
        </p:nvSpPr>
        <p:spPr>
          <a:xfrm>
            <a:off x="359999" y="5230371"/>
            <a:ext cx="7539378" cy="923330"/>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Line plot of average accommodation expenses amongst visitors, by month of visit, y-axis range narrowed to show variation more clearly</a:t>
            </a:r>
          </a:p>
        </p:txBody>
      </p:sp>
      <p:grpSp>
        <p:nvGrpSpPr>
          <p:cNvPr id="16" name="Group 15">
            <a:extLst>
              <a:ext uri="{FF2B5EF4-FFF2-40B4-BE49-F238E27FC236}">
                <a16:creationId xmlns:a16="http://schemas.microsoft.com/office/drawing/2014/main" id="{C4F2493E-ABA0-451E-BE48-7F84CF647A80}"/>
              </a:ext>
            </a:extLst>
          </p:cNvPr>
          <p:cNvGrpSpPr/>
          <p:nvPr/>
        </p:nvGrpSpPr>
        <p:grpSpPr>
          <a:xfrm>
            <a:off x="143677" y="1771695"/>
            <a:ext cx="7539378" cy="3222377"/>
            <a:chOff x="143677" y="1663224"/>
            <a:chExt cx="7539378" cy="3222377"/>
          </a:xfrm>
        </p:grpSpPr>
        <p:pic>
          <p:nvPicPr>
            <p:cNvPr id="2060" name="Picture 12">
              <a:extLst>
                <a:ext uri="{FF2B5EF4-FFF2-40B4-BE49-F238E27FC236}">
                  <a16:creationId xmlns:a16="http://schemas.microsoft.com/office/drawing/2014/main" id="{56784BBF-FBA1-466B-A3C4-E93A80AA9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77" y="1663224"/>
              <a:ext cx="7539378" cy="3222377"/>
            </a:xfrm>
            <a:prstGeom prst="rect">
              <a:avLst/>
            </a:prstGeom>
            <a:noFill/>
            <a:extLst>
              <a:ext uri="{909E8E84-426E-40DD-AFC4-6F175D3DCCD1}">
                <a14:hiddenFill xmlns:a14="http://schemas.microsoft.com/office/drawing/2010/main">
                  <a:solidFill>
                    <a:srgbClr val="FFFFFF"/>
                  </a:solidFill>
                </a14:hiddenFill>
              </a:ext>
            </a:extLst>
          </p:spPr>
        </p:pic>
        <p:sp>
          <p:nvSpPr>
            <p:cNvPr id="14" name="Callout: Line 13">
              <a:extLst>
                <a:ext uri="{FF2B5EF4-FFF2-40B4-BE49-F238E27FC236}">
                  <a16:creationId xmlns:a16="http://schemas.microsoft.com/office/drawing/2014/main" id="{8DB0094D-BDE0-4076-A8FE-6D91C4EF5EB3}"/>
                </a:ext>
              </a:extLst>
            </p:cNvPr>
            <p:cNvSpPr/>
            <p:nvPr/>
          </p:nvSpPr>
          <p:spPr bwMode="ltGray">
            <a:xfrm>
              <a:off x="2698000" y="1835151"/>
              <a:ext cx="1823200" cy="617180"/>
            </a:xfrm>
            <a:prstGeom prst="borderCallout1">
              <a:avLst>
                <a:gd name="adj1" fmla="val 100315"/>
                <a:gd name="adj2" fmla="val 25158"/>
                <a:gd name="adj3" fmla="val 154108"/>
                <a:gd name="adj4" fmla="val 277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Apr and Jul, which are popular for business related travel, have moderate accommodation expenses</a:t>
              </a:r>
              <a:endParaRPr lang="en-SG" sz="1400" b="0" dirty="0" err="1">
                <a:solidFill>
                  <a:schemeClr val="tx1"/>
                </a:solidFill>
              </a:endParaRPr>
            </a:p>
          </p:txBody>
        </p:sp>
        <p:cxnSp>
          <p:nvCxnSpPr>
            <p:cNvPr id="15" name="Straight Connector 14">
              <a:extLst>
                <a:ext uri="{FF2B5EF4-FFF2-40B4-BE49-F238E27FC236}">
                  <a16:creationId xmlns:a16="http://schemas.microsoft.com/office/drawing/2014/main" id="{3DC72EB8-51DF-47DB-ACEA-1F8BE2501E8A}"/>
                </a:ext>
              </a:extLst>
            </p:cNvPr>
            <p:cNvCxnSpPr>
              <a:cxnSpLocks/>
            </p:cNvCxnSpPr>
            <p:nvPr/>
          </p:nvCxnSpPr>
          <p:spPr>
            <a:xfrm>
              <a:off x="4197350" y="2452331"/>
              <a:ext cx="273050" cy="517022"/>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Callout: Line 16">
              <a:extLst>
                <a:ext uri="{FF2B5EF4-FFF2-40B4-BE49-F238E27FC236}">
                  <a16:creationId xmlns:a16="http://schemas.microsoft.com/office/drawing/2014/main" id="{0D8C7E86-907C-48A2-890F-6B9236314E66}"/>
                </a:ext>
              </a:extLst>
            </p:cNvPr>
            <p:cNvSpPr/>
            <p:nvPr/>
          </p:nvSpPr>
          <p:spPr bwMode="ltGray">
            <a:xfrm>
              <a:off x="3913365" y="3580057"/>
              <a:ext cx="2034997" cy="674507"/>
            </a:xfrm>
            <a:prstGeom prst="borderCallout1">
              <a:avLst>
                <a:gd name="adj1" fmla="val 63276"/>
                <a:gd name="adj2" fmla="val -337"/>
                <a:gd name="adj3" fmla="val 116766"/>
                <a:gd name="adj4" fmla="val -28296"/>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May, Jun, Oct, Nov (months with higher proportion of “visiting friends / relatives” as </a:t>
              </a:r>
              <a:r>
                <a:rPr lang="en-US" sz="900" b="0" dirty="0" err="1">
                  <a:solidFill>
                    <a:schemeClr val="tx1"/>
                  </a:solidFill>
                </a:rPr>
                <a:t>pov</a:t>
              </a:r>
              <a:r>
                <a:rPr lang="en-US" sz="900" b="0" dirty="0">
                  <a:solidFill>
                    <a:schemeClr val="tx1"/>
                  </a:solidFill>
                </a:rPr>
                <a:t>, have low average accommodation spends</a:t>
              </a:r>
              <a:endParaRPr lang="en-SG" sz="1400" b="0" dirty="0" err="1">
                <a:solidFill>
                  <a:schemeClr val="tx1"/>
                </a:solidFill>
              </a:endParaRPr>
            </a:p>
          </p:txBody>
        </p:sp>
        <p:cxnSp>
          <p:nvCxnSpPr>
            <p:cNvPr id="18" name="Straight Connector 17">
              <a:extLst>
                <a:ext uri="{FF2B5EF4-FFF2-40B4-BE49-F238E27FC236}">
                  <a16:creationId xmlns:a16="http://schemas.microsoft.com/office/drawing/2014/main" id="{88E9E04F-F87E-4147-A362-6B75150E9B1F}"/>
                </a:ext>
              </a:extLst>
            </p:cNvPr>
            <p:cNvCxnSpPr>
              <a:cxnSpLocks/>
            </p:cNvCxnSpPr>
            <p:nvPr/>
          </p:nvCxnSpPr>
          <p:spPr>
            <a:xfrm>
              <a:off x="3886200" y="3280823"/>
              <a:ext cx="207169" cy="299234"/>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BCE8DD4-9754-4E58-8F1F-70C97F72414E}"/>
                </a:ext>
              </a:extLst>
            </p:cNvPr>
            <p:cNvCxnSpPr>
              <a:cxnSpLocks/>
            </p:cNvCxnSpPr>
            <p:nvPr/>
          </p:nvCxnSpPr>
          <p:spPr>
            <a:xfrm flipH="1">
              <a:off x="5948363" y="3911600"/>
              <a:ext cx="493278" cy="9525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40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Months popular for leisure / holiday based visiting tend to have more spends in shopping </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443475" y="6390000"/>
            <a:ext cx="7495200" cy="198000"/>
          </a:xfrm>
        </p:spPr>
        <p:txBody>
          <a:bodyPr/>
          <a:lstStyle/>
          <a:p>
            <a:endParaRPr lang="en-GB" dirty="0"/>
          </a:p>
        </p:txBody>
      </p:sp>
      <p:sp>
        <p:nvSpPr>
          <p:cNvPr id="3" name="Slide Number Placeholder 2">
            <a:extLst>
              <a:ext uri="{FF2B5EF4-FFF2-40B4-BE49-F238E27FC236}">
                <a16:creationId xmlns:a16="http://schemas.microsoft.com/office/drawing/2014/main" id="{B4C93AA1-578E-4FF5-81CF-22ADA2DD6C81}"/>
              </a:ext>
            </a:extLst>
          </p:cNvPr>
          <p:cNvSpPr>
            <a:spLocks noGrp="1"/>
          </p:cNvSpPr>
          <p:nvPr>
            <p:ph type="sldNum" sz="quarter" idx="10"/>
          </p:nvPr>
        </p:nvSpPr>
        <p:spPr/>
        <p:txBody>
          <a:bodyPr/>
          <a:lstStyle/>
          <a:p>
            <a:fld id="{4034BEE3-566C-4068-A777-C3A4762E861B}" type="slidenum">
              <a:rPr lang="en-GB" smtClean="0"/>
              <a:pPr/>
              <a:t>22</a:t>
            </a:fld>
            <a:endParaRPr lang="en-GB" dirty="0"/>
          </a:p>
        </p:txBody>
      </p:sp>
      <p:sp>
        <p:nvSpPr>
          <p:cNvPr id="12" name="TextBox 11">
            <a:extLst>
              <a:ext uri="{FF2B5EF4-FFF2-40B4-BE49-F238E27FC236}">
                <a16:creationId xmlns:a16="http://schemas.microsoft.com/office/drawing/2014/main" id="{F849B454-2E19-4967-87B0-30F7FF299423}"/>
              </a:ext>
            </a:extLst>
          </p:cNvPr>
          <p:cNvSpPr txBox="1"/>
          <p:nvPr/>
        </p:nvSpPr>
        <p:spPr>
          <a:xfrm>
            <a:off x="359998" y="5230371"/>
            <a:ext cx="7945801" cy="646331"/>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Breakdown of total shopping expenses amongst visitors, by month of visit</a:t>
            </a:r>
          </a:p>
        </p:txBody>
      </p:sp>
      <p:grpSp>
        <p:nvGrpSpPr>
          <p:cNvPr id="9" name="Group 8">
            <a:extLst>
              <a:ext uri="{FF2B5EF4-FFF2-40B4-BE49-F238E27FC236}">
                <a16:creationId xmlns:a16="http://schemas.microsoft.com/office/drawing/2014/main" id="{429FB69D-8DD8-4BAA-89D8-14D78CF6266E}"/>
              </a:ext>
            </a:extLst>
          </p:cNvPr>
          <p:cNvGrpSpPr/>
          <p:nvPr/>
        </p:nvGrpSpPr>
        <p:grpSpPr>
          <a:xfrm>
            <a:off x="95564" y="1857213"/>
            <a:ext cx="8406456" cy="3005534"/>
            <a:chOff x="114614" y="1790538"/>
            <a:chExt cx="8406456" cy="3005534"/>
          </a:xfrm>
        </p:grpSpPr>
        <p:pic>
          <p:nvPicPr>
            <p:cNvPr id="47108" name="Picture 4">
              <a:extLst>
                <a:ext uri="{FF2B5EF4-FFF2-40B4-BE49-F238E27FC236}">
                  <a16:creationId xmlns:a16="http://schemas.microsoft.com/office/drawing/2014/main" id="{9BE3FA42-67BA-4682-94D9-27E69EDC4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4" y="1790538"/>
              <a:ext cx="8406456" cy="3005534"/>
            </a:xfrm>
            <a:prstGeom prst="rect">
              <a:avLst/>
            </a:prstGeom>
            <a:noFill/>
            <a:extLst>
              <a:ext uri="{909E8E84-426E-40DD-AFC4-6F175D3DCCD1}">
                <a14:hiddenFill xmlns:a14="http://schemas.microsoft.com/office/drawing/2010/main">
                  <a:solidFill>
                    <a:srgbClr val="FFFFFF"/>
                  </a:solidFill>
                </a14:hiddenFill>
              </a:ext>
            </a:extLst>
          </p:spPr>
        </p:pic>
        <p:sp>
          <p:nvSpPr>
            <p:cNvPr id="13" name="Callout: Line 12">
              <a:extLst>
                <a:ext uri="{FF2B5EF4-FFF2-40B4-BE49-F238E27FC236}">
                  <a16:creationId xmlns:a16="http://schemas.microsoft.com/office/drawing/2014/main" id="{2CC9904C-E3C3-4656-9E7E-D08D20707230}"/>
                </a:ext>
              </a:extLst>
            </p:cNvPr>
            <p:cNvSpPr/>
            <p:nvPr/>
          </p:nvSpPr>
          <p:spPr bwMode="ltGray">
            <a:xfrm>
              <a:off x="4805523" y="3139671"/>
              <a:ext cx="1519078" cy="687792"/>
            </a:xfrm>
            <a:prstGeom prst="borderCallout1">
              <a:avLst>
                <a:gd name="adj1" fmla="val 22654"/>
                <a:gd name="adj2" fmla="val 99151"/>
                <a:gd name="adj3" fmla="val -161361"/>
                <a:gd name="adj4" fmla="val 21415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Jan, Apr, Jul, Dec, popular months for leisure and holiday, have higher total spends in shopping</a:t>
              </a:r>
              <a:endParaRPr lang="en-SG" sz="1400" b="0" dirty="0" err="1">
                <a:solidFill>
                  <a:schemeClr val="tx1"/>
                </a:solidFill>
              </a:endParaRPr>
            </a:p>
          </p:txBody>
        </p:sp>
        <p:cxnSp>
          <p:nvCxnSpPr>
            <p:cNvPr id="14" name="Straight Connector 13">
              <a:extLst>
                <a:ext uri="{FF2B5EF4-FFF2-40B4-BE49-F238E27FC236}">
                  <a16:creationId xmlns:a16="http://schemas.microsoft.com/office/drawing/2014/main" id="{AA1E87F4-1BBB-4875-A5C1-87C3ED01DA22}"/>
                </a:ext>
              </a:extLst>
            </p:cNvPr>
            <p:cNvCxnSpPr>
              <a:cxnSpLocks/>
              <a:endCxn id="13" idx="3"/>
            </p:cNvCxnSpPr>
            <p:nvPr/>
          </p:nvCxnSpPr>
          <p:spPr>
            <a:xfrm>
              <a:off x="5005388" y="2528888"/>
              <a:ext cx="559674" cy="610783"/>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9" name="Content Placeholder 13">
            <a:extLst>
              <a:ext uri="{FF2B5EF4-FFF2-40B4-BE49-F238E27FC236}">
                <a16:creationId xmlns:a16="http://schemas.microsoft.com/office/drawing/2014/main" id="{48F9D4DA-C68A-40F8-95C3-9505CCAABB96}"/>
              </a:ext>
            </a:extLst>
          </p:cNvPr>
          <p:cNvSpPr txBox="1">
            <a:spLocks/>
          </p:cNvSpPr>
          <p:nvPr/>
        </p:nvSpPr>
        <p:spPr>
          <a:xfrm>
            <a:off x="8701884" y="1356196"/>
            <a:ext cx="3124989" cy="3899099"/>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t>Months that are popular for visiting friends and relative (May, Oct, and Nov) have low total shopping spends. Possible reasons include seasonal variations (promotional periods) and the tendency for these groups of visitors to spend less on shopping.</a:t>
            </a:r>
          </a:p>
          <a:p>
            <a:r>
              <a:rPr lang="en-SG" sz="2000" b="1" dirty="0"/>
              <a:t>Prompt: How might we design promotional activities specifically to boost off-peak shopping activities by working with relevant stakeholders?</a:t>
            </a:r>
          </a:p>
        </p:txBody>
      </p:sp>
    </p:spTree>
    <p:extLst>
      <p:ext uri="{BB962C8B-B14F-4D97-AF65-F5344CB8AC3E}">
        <p14:creationId xmlns:p14="http://schemas.microsoft.com/office/powerpoint/2010/main" val="3945371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Recap of differences throughout the year</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23</a:t>
            </a:fld>
            <a:endParaRPr lang="en-GB" dirty="0"/>
          </a:p>
        </p:txBody>
      </p:sp>
      <p:sp>
        <p:nvSpPr>
          <p:cNvPr id="10" name="Rectangle 9">
            <a:extLst>
              <a:ext uri="{FF2B5EF4-FFF2-40B4-BE49-F238E27FC236}">
                <a16:creationId xmlns:a16="http://schemas.microsoft.com/office/drawing/2014/main" id="{E7711BDA-AA38-447E-A745-9F37277EFDB9}"/>
              </a:ext>
            </a:extLst>
          </p:cNvPr>
          <p:cNvSpPr/>
          <p:nvPr/>
        </p:nvSpPr>
        <p:spPr bwMode="ltGray">
          <a:xfrm>
            <a:off x="359999" y="5149770"/>
            <a:ext cx="220980" cy="220980"/>
          </a:xfrm>
          <a:prstGeom prst="rect">
            <a:avLst/>
          </a:prstGeom>
          <a:solidFill>
            <a:srgbClr val="4878D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3" name="Footer Placeholder 3">
            <a:extLst>
              <a:ext uri="{FF2B5EF4-FFF2-40B4-BE49-F238E27FC236}">
                <a16:creationId xmlns:a16="http://schemas.microsoft.com/office/drawing/2014/main" id="{153D2AEA-BA95-47B5-834B-FE902887BD04}"/>
              </a:ext>
            </a:extLst>
          </p:cNvPr>
          <p:cNvSpPr>
            <a:spLocks noGrp="1"/>
          </p:cNvSpPr>
          <p:nvPr>
            <p:ph type="ftr" sz="quarter" idx="11"/>
          </p:nvPr>
        </p:nvSpPr>
        <p:spPr>
          <a:xfrm>
            <a:off x="711550" y="5161260"/>
            <a:ext cx="880349" cy="198000"/>
          </a:xfrm>
        </p:spPr>
        <p:txBody>
          <a:bodyPr/>
          <a:lstStyle/>
          <a:p>
            <a:r>
              <a:rPr lang="en-GB" dirty="0"/>
              <a:t>Business</a:t>
            </a:r>
          </a:p>
        </p:txBody>
      </p:sp>
      <p:sp>
        <p:nvSpPr>
          <p:cNvPr id="14" name="Rectangle 13">
            <a:extLst>
              <a:ext uri="{FF2B5EF4-FFF2-40B4-BE49-F238E27FC236}">
                <a16:creationId xmlns:a16="http://schemas.microsoft.com/office/drawing/2014/main" id="{36FD349B-A098-4BB0-9A97-3B7752C8E7D8}"/>
              </a:ext>
            </a:extLst>
          </p:cNvPr>
          <p:cNvSpPr/>
          <p:nvPr/>
        </p:nvSpPr>
        <p:spPr bwMode="ltGray">
          <a:xfrm>
            <a:off x="359999" y="5505370"/>
            <a:ext cx="220980" cy="220980"/>
          </a:xfrm>
          <a:prstGeom prst="rect">
            <a:avLst/>
          </a:prstGeom>
          <a:solidFill>
            <a:srgbClr val="EE854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5" name="Rectangle 14">
            <a:extLst>
              <a:ext uri="{FF2B5EF4-FFF2-40B4-BE49-F238E27FC236}">
                <a16:creationId xmlns:a16="http://schemas.microsoft.com/office/drawing/2014/main" id="{56C591AD-BA88-492D-9D1B-2420250D86F5}"/>
              </a:ext>
            </a:extLst>
          </p:cNvPr>
          <p:cNvSpPr/>
          <p:nvPr/>
        </p:nvSpPr>
        <p:spPr bwMode="ltGray">
          <a:xfrm>
            <a:off x="359999" y="5860970"/>
            <a:ext cx="220980" cy="220980"/>
          </a:xfrm>
          <a:prstGeom prst="rect">
            <a:avLst/>
          </a:prstGeom>
          <a:solidFill>
            <a:srgbClr val="6ACC6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6" name="Rectangle 15">
            <a:extLst>
              <a:ext uri="{FF2B5EF4-FFF2-40B4-BE49-F238E27FC236}">
                <a16:creationId xmlns:a16="http://schemas.microsoft.com/office/drawing/2014/main" id="{8C7195C9-8112-4CC2-B464-648123DE822A}"/>
              </a:ext>
            </a:extLst>
          </p:cNvPr>
          <p:cNvSpPr/>
          <p:nvPr/>
        </p:nvSpPr>
        <p:spPr bwMode="ltGray">
          <a:xfrm>
            <a:off x="359999" y="6216570"/>
            <a:ext cx="220980" cy="220980"/>
          </a:xfrm>
          <a:prstGeom prst="rect">
            <a:avLst/>
          </a:prstGeom>
          <a:solidFill>
            <a:srgbClr val="D65F5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7" name="Footer Placeholder 3">
            <a:extLst>
              <a:ext uri="{FF2B5EF4-FFF2-40B4-BE49-F238E27FC236}">
                <a16:creationId xmlns:a16="http://schemas.microsoft.com/office/drawing/2014/main" id="{D3138171-AAF1-40DC-9D40-6CADE051E6C3}"/>
              </a:ext>
            </a:extLst>
          </p:cNvPr>
          <p:cNvSpPr txBox="1">
            <a:spLocks/>
          </p:cNvSpPr>
          <p:nvPr/>
        </p:nvSpPr>
        <p:spPr>
          <a:xfrm>
            <a:off x="711550" y="5516860"/>
            <a:ext cx="880349" cy="198000"/>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Education</a:t>
            </a:r>
          </a:p>
        </p:txBody>
      </p:sp>
      <p:sp>
        <p:nvSpPr>
          <p:cNvPr id="18" name="Footer Placeholder 3">
            <a:extLst>
              <a:ext uri="{FF2B5EF4-FFF2-40B4-BE49-F238E27FC236}">
                <a16:creationId xmlns:a16="http://schemas.microsoft.com/office/drawing/2014/main" id="{DF86D0AB-21D4-4D4D-8F07-3A756AD4EB64}"/>
              </a:ext>
            </a:extLst>
          </p:cNvPr>
          <p:cNvSpPr txBox="1">
            <a:spLocks/>
          </p:cNvSpPr>
          <p:nvPr/>
        </p:nvSpPr>
        <p:spPr>
          <a:xfrm>
            <a:off x="711550" y="5867995"/>
            <a:ext cx="880349" cy="198000"/>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Healthcare</a:t>
            </a:r>
          </a:p>
        </p:txBody>
      </p:sp>
      <p:sp>
        <p:nvSpPr>
          <p:cNvPr id="19" name="Footer Placeholder 3">
            <a:extLst>
              <a:ext uri="{FF2B5EF4-FFF2-40B4-BE49-F238E27FC236}">
                <a16:creationId xmlns:a16="http://schemas.microsoft.com/office/drawing/2014/main" id="{D152121D-AD4E-45A8-89A7-08214A2ABD91}"/>
              </a:ext>
            </a:extLst>
          </p:cNvPr>
          <p:cNvSpPr txBox="1">
            <a:spLocks/>
          </p:cNvSpPr>
          <p:nvPr/>
        </p:nvSpPr>
        <p:spPr>
          <a:xfrm>
            <a:off x="711550" y="6228060"/>
            <a:ext cx="880349" cy="198000"/>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Leisure</a:t>
            </a:r>
          </a:p>
        </p:txBody>
      </p:sp>
      <p:graphicFrame>
        <p:nvGraphicFramePr>
          <p:cNvPr id="21" name="Table 20">
            <a:extLst>
              <a:ext uri="{FF2B5EF4-FFF2-40B4-BE49-F238E27FC236}">
                <a16:creationId xmlns:a16="http://schemas.microsoft.com/office/drawing/2014/main" id="{21FEF69A-DACD-460D-A4D5-73CF59F1F264}"/>
              </a:ext>
            </a:extLst>
          </p:cNvPr>
          <p:cNvGraphicFramePr>
            <a:graphicFrameLocks noGrp="1"/>
          </p:cNvGraphicFramePr>
          <p:nvPr>
            <p:extLst>
              <p:ext uri="{D42A27DB-BD31-4B8C-83A1-F6EECF244321}">
                <p14:modId xmlns:p14="http://schemas.microsoft.com/office/powerpoint/2010/main" val="202685226"/>
              </p:ext>
            </p:extLst>
          </p:nvPr>
        </p:nvGraphicFramePr>
        <p:xfrm>
          <a:off x="359999" y="2470597"/>
          <a:ext cx="11489352" cy="2350092"/>
        </p:xfrm>
        <a:graphic>
          <a:graphicData uri="http://schemas.openxmlformats.org/drawingml/2006/table">
            <a:tbl>
              <a:tblPr/>
              <a:tblGrid>
                <a:gridCol w="957446">
                  <a:extLst>
                    <a:ext uri="{9D8B030D-6E8A-4147-A177-3AD203B41FA5}">
                      <a16:colId xmlns:a16="http://schemas.microsoft.com/office/drawing/2014/main" val="1114969161"/>
                    </a:ext>
                  </a:extLst>
                </a:gridCol>
                <a:gridCol w="957446">
                  <a:extLst>
                    <a:ext uri="{9D8B030D-6E8A-4147-A177-3AD203B41FA5}">
                      <a16:colId xmlns:a16="http://schemas.microsoft.com/office/drawing/2014/main" val="14311951"/>
                    </a:ext>
                  </a:extLst>
                </a:gridCol>
                <a:gridCol w="957446">
                  <a:extLst>
                    <a:ext uri="{9D8B030D-6E8A-4147-A177-3AD203B41FA5}">
                      <a16:colId xmlns:a16="http://schemas.microsoft.com/office/drawing/2014/main" val="173702894"/>
                    </a:ext>
                  </a:extLst>
                </a:gridCol>
                <a:gridCol w="957446">
                  <a:extLst>
                    <a:ext uri="{9D8B030D-6E8A-4147-A177-3AD203B41FA5}">
                      <a16:colId xmlns:a16="http://schemas.microsoft.com/office/drawing/2014/main" val="3783794553"/>
                    </a:ext>
                  </a:extLst>
                </a:gridCol>
                <a:gridCol w="957446">
                  <a:extLst>
                    <a:ext uri="{9D8B030D-6E8A-4147-A177-3AD203B41FA5}">
                      <a16:colId xmlns:a16="http://schemas.microsoft.com/office/drawing/2014/main" val="1178041257"/>
                    </a:ext>
                  </a:extLst>
                </a:gridCol>
                <a:gridCol w="957446">
                  <a:extLst>
                    <a:ext uri="{9D8B030D-6E8A-4147-A177-3AD203B41FA5}">
                      <a16:colId xmlns:a16="http://schemas.microsoft.com/office/drawing/2014/main" val="4236119059"/>
                    </a:ext>
                  </a:extLst>
                </a:gridCol>
                <a:gridCol w="957446">
                  <a:extLst>
                    <a:ext uri="{9D8B030D-6E8A-4147-A177-3AD203B41FA5}">
                      <a16:colId xmlns:a16="http://schemas.microsoft.com/office/drawing/2014/main" val="3158487919"/>
                    </a:ext>
                  </a:extLst>
                </a:gridCol>
                <a:gridCol w="957446">
                  <a:extLst>
                    <a:ext uri="{9D8B030D-6E8A-4147-A177-3AD203B41FA5}">
                      <a16:colId xmlns:a16="http://schemas.microsoft.com/office/drawing/2014/main" val="693635018"/>
                    </a:ext>
                  </a:extLst>
                </a:gridCol>
                <a:gridCol w="957446">
                  <a:extLst>
                    <a:ext uri="{9D8B030D-6E8A-4147-A177-3AD203B41FA5}">
                      <a16:colId xmlns:a16="http://schemas.microsoft.com/office/drawing/2014/main" val="707510722"/>
                    </a:ext>
                  </a:extLst>
                </a:gridCol>
                <a:gridCol w="957446">
                  <a:extLst>
                    <a:ext uri="{9D8B030D-6E8A-4147-A177-3AD203B41FA5}">
                      <a16:colId xmlns:a16="http://schemas.microsoft.com/office/drawing/2014/main" val="2857545192"/>
                    </a:ext>
                  </a:extLst>
                </a:gridCol>
                <a:gridCol w="957446">
                  <a:extLst>
                    <a:ext uri="{9D8B030D-6E8A-4147-A177-3AD203B41FA5}">
                      <a16:colId xmlns:a16="http://schemas.microsoft.com/office/drawing/2014/main" val="2357990699"/>
                    </a:ext>
                  </a:extLst>
                </a:gridCol>
                <a:gridCol w="957446">
                  <a:extLst>
                    <a:ext uri="{9D8B030D-6E8A-4147-A177-3AD203B41FA5}">
                      <a16:colId xmlns:a16="http://schemas.microsoft.com/office/drawing/2014/main" val="281543130"/>
                    </a:ext>
                  </a:extLst>
                </a:gridCol>
              </a:tblGrid>
              <a:tr h="391682">
                <a:tc>
                  <a:txBody>
                    <a:bodyPr/>
                    <a:lstStyle/>
                    <a:p>
                      <a:pPr algn="ctr" fontAlgn="ctr"/>
                      <a:r>
                        <a:rPr lang="en-SG" sz="1700" b="1" i="0" u="none" strike="noStrike">
                          <a:solidFill>
                            <a:srgbClr val="333333"/>
                          </a:solidFill>
                          <a:effectLst/>
                          <a:latin typeface="Arial" panose="020B0604020202020204" pitchFamily="34" charset="0"/>
                        </a:rPr>
                        <a:t>JAN</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FEB</a:t>
                      </a:r>
                    </a:p>
                  </a:txBody>
                  <a:tcPr marL="6528" marR="6528" marT="6528" marB="0" anchor="ctr">
                    <a:lnL>
                      <a:noFill/>
                    </a:lnL>
                    <a:lnR>
                      <a:noFill/>
                    </a:lnR>
                    <a:lnT>
                      <a:noFill/>
                    </a:lnT>
                    <a:lnB>
                      <a:noFill/>
                    </a:lnB>
                  </a:tcPr>
                </a:tc>
                <a:tc>
                  <a:txBody>
                    <a:bodyPr/>
                    <a:lstStyle/>
                    <a:p>
                      <a:pPr algn="ctr" fontAlgn="ctr"/>
                      <a:r>
                        <a:rPr lang="en-SG" sz="1700" b="1" i="0" u="none" strike="noStrike" dirty="0">
                          <a:solidFill>
                            <a:srgbClr val="333333"/>
                          </a:solidFill>
                          <a:effectLst/>
                          <a:latin typeface="Arial" panose="020B0604020202020204" pitchFamily="34" charset="0"/>
                        </a:rPr>
                        <a:t>MAR</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APR</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MAY</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JUN</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JUL</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AUG</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SEP</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OCT</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NOV</a:t>
                      </a:r>
                    </a:p>
                  </a:txBody>
                  <a:tcPr marL="6528" marR="6528" marT="6528" marB="0" anchor="ctr">
                    <a:lnL>
                      <a:noFill/>
                    </a:lnL>
                    <a:lnR>
                      <a:noFill/>
                    </a:lnR>
                    <a:lnT>
                      <a:noFill/>
                    </a:lnT>
                    <a:lnB>
                      <a:noFill/>
                    </a:lnB>
                  </a:tcPr>
                </a:tc>
                <a:tc>
                  <a:txBody>
                    <a:bodyPr/>
                    <a:lstStyle/>
                    <a:p>
                      <a:pPr algn="ctr" fontAlgn="ctr"/>
                      <a:r>
                        <a:rPr lang="en-SG" sz="1700" b="1" i="0" u="none" strike="noStrike">
                          <a:solidFill>
                            <a:srgbClr val="333333"/>
                          </a:solidFill>
                          <a:effectLst/>
                          <a:latin typeface="Arial" panose="020B0604020202020204" pitchFamily="34" charset="0"/>
                        </a:rPr>
                        <a:t>DEC</a:t>
                      </a:r>
                    </a:p>
                  </a:txBody>
                  <a:tcPr marL="6528" marR="6528" marT="6528" marB="0" anchor="ctr">
                    <a:lnL>
                      <a:noFill/>
                    </a:lnL>
                    <a:lnR>
                      <a:noFill/>
                    </a:lnR>
                    <a:lnT>
                      <a:noFill/>
                    </a:lnT>
                    <a:lnB>
                      <a:noFill/>
                    </a:lnB>
                  </a:tcPr>
                </a:tc>
                <a:extLst>
                  <a:ext uri="{0D108BD9-81ED-4DB2-BD59-A6C34878D82A}">
                    <a16:rowId xmlns:a16="http://schemas.microsoft.com/office/drawing/2014/main" val="3932081717"/>
                  </a:ext>
                </a:extLst>
              </a:tr>
              <a:tr h="391682">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D65F5F"/>
                    </a:solidFill>
                  </a:tcPr>
                </a:tc>
                <a:tc>
                  <a:txBody>
                    <a:bodyPr/>
                    <a:lstStyle/>
                    <a:p>
                      <a:pPr algn="ctr" fontAlgn="ctr"/>
                      <a:r>
                        <a:rPr lang="en-SG" sz="1500" b="0" i="0" u="none" strike="noStrike" dirty="0">
                          <a:solidFill>
                            <a:srgbClr val="333333"/>
                          </a:solidFill>
                          <a:effectLst/>
                          <a:latin typeface="Arial" panose="020B0604020202020204" pitchFamily="34" charset="0"/>
                        </a:rPr>
                        <a:t>solo</a:t>
                      </a:r>
                    </a:p>
                  </a:txBody>
                  <a:tcPr marL="6528" marR="6528" marT="6528" marB="0" anchor="ctr">
                    <a:lnL>
                      <a:noFill/>
                    </a:lnL>
                    <a:lnR>
                      <a:noFill/>
                    </a:lnR>
                    <a:lnT>
                      <a:noFill/>
                    </a:lnT>
                    <a:lnB>
                      <a:noFill/>
                    </a:lnB>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6ACC64"/>
                    </a:solidFill>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4878D0"/>
                    </a:solidFill>
                  </a:tcPr>
                </a:tc>
                <a:tc>
                  <a:txBody>
                    <a:bodyPr/>
                    <a:lstStyle/>
                    <a:p>
                      <a:pPr algn="ctr" fontAlgn="ctr"/>
                      <a:r>
                        <a:rPr lang="en-SG" sz="1500" b="0" i="0" u="none" strike="noStrike" dirty="0">
                          <a:solidFill>
                            <a:srgbClr val="333333"/>
                          </a:solidFill>
                          <a:effectLst/>
                          <a:latin typeface="Arial" panose="020B0604020202020204" pitchFamily="34" charset="0"/>
                        </a:rPr>
                        <a:t>short stay</a:t>
                      </a:r>
                    </a:p>
                  </a:txBody>
                  <a:tcPr marL="6528" marR="6528" marT="6528" marB="0" anchor="ctr">
                    <a:lnL>
                      <a:noFill/>
                    </a:lnL>
                    <a:lnR>
                      <a:noFill/>
                    </a:lnR>
                    <a:lnT>
                      <a:noFill/>
                    </a:lnT>
                    <a:lnB>
                      <a:noFill/>
                    </a:lnB>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EE854A"/>
                    </a:solidFill>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4878D0"/>
                    </a:solidFill>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6ACC64"/>
                    </a:solidFill>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4878D0"/>
                    </a:solidFill>
                  </a:tcPr>
                </a:tc>
                <a:tc>
                  <a:txBody>
                    <a:bodyPr/>
                    <a:lstStyle/>
                    <a:p>
                      <a:pPr algn="ctr" fontAlgn="ctr"/>
                      <a:r>
                        <a:rPr lang="en-SG" sz="1500" b="0" i="0" u="none" strike="noStrike">
                          <a:solidFill>
                            <a:srgbClr val="333333"/>
                          </a:solidFill>
                          <a:effectLst/>
                          <a:latin typeface="Arial" panose="020B0604020202020204" pitchFamily="34" charset="0"/>
                        </a:rPr>
                        <a:t>visiting</a:t>
                      </a: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visiting</a:t>
                      </a:r>
                    </a:p>
                  </a:txBody>
                  <a:tcPr marL="6528" marR="6528" marT="6528" marB="0" anchor="ctr">
                    <a:lnL>
                      <a:noFill/>
                    </a:lnL>
                    <a:lnR>
                      <a:noFill/>
                    </a:lnR>
                    <a:lnT>
                      <a:noFill/>
                    </a:lnT>
                    <a:lnB>
                      <a:noFill/>
                    </a:lnB>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4878D0"/>
                    </a:solidFill>
                  </a:tcPr>
                </a:tc>
                <a:extLst>
                  <a:ext uri="{0D108BD9-81ED-4DB2-BD59-A6C34878D82A}">
                    <a16:rowId xmlns:a16="http://schemas.microsoft.com/office/drawing/2014/main" val="1906091408"/>
                  </a:ext>
                </a:extLst>
              </a:tr>
              <a:tr h="391682">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EE854A"/>
                    </a:solidFill>
                  </a:tcPr>
                </a:tc>
                <a:tc>
                  <a:txBody>
                    <a:bodyPr/>
                    <a:lstStyle/>
                    <a:p>
                      <a:pPr algn="ctr" fontAlgn="ctr"/>
                      <a:endParaRPr lang="en-SG" sz="15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dirty="0">
                          <a:solidFill>
                            <a:srgbClr val="333333"/>
                          </a:solidFill>
                          <a:effectLst/>
                          <a:latin typeface="Arial" panose="020B0604020202020204" pitchFamily="34" charset="0"/>
                        </a:rPr>
                        <a:t>unmarried</a:t>
                      </a:r>
                    </a:p>
                  </a:txBody>
                  <a:tcPr marL="6528" marR="6528" marT="6528" marB="0" anchor="ctr">
                    <a:lnL>
                      <a:noFill/>
                    </a:lnL>
                    <a:lnR>
                      <a:noFill/>
                    </a:lnR>
                    <a:lnT>
                      <a:noFill/>
                    </a:lnT>
                    <a:lnB>
                      <a:noFill/>
                    </a:lnB>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D65F5F"/>
                    </a:solidFill>
                  </a:tcPr>
                </a:tc>
                <a:tc>
                  <a:txBody>
                    <a:bodyPr/>
                    <a:lstStyle/>
                    <a:p>
                      <a:pPr algn="ctr" fontAlgn="ctr"/>
                      <a:r>
                        <a:rPr lang="en-SG" sz="1500" b="0" i="0" u="none" strike="noStrike">
                          <a:solidFill>
                            <a:srgbClr val="333333"/>
                          </a:solidFill>
                          <a:effectLst/>
                          <a:latin typeface="Arial" panose="020B0604020202020204" pitchFamily="34" charset="0"/>
                        </a:rPr>
                        <a:t>female</a:t>
                      </a: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solo</a:t>
                      </a:r>
                    </a:p>
                  </a:txBody>
                  <a:tcPr marL="6528" marR="6528" marT="6528" marB="0" anchor="ctr">
                    <a:lnL>
                      <a:noFill/>
                    </a:lnL>
                    <a:lnR>
                      <a:noFill/>
                    </a:lnR>
                    <a:lnT>
                      <a:noFill/>
                    </a:lnT>
                    <a:lnB>
                      <a:noFill/>
                    </a:lnB>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D65F5F"/>
                    </a:solidFill>
                  </a:tcPr>
                </a:tc>
                <a:tc>
                  <a:txBody>
                    <a:bodyPr/>
                    <a:lstStyle/>
                    <a:p>
                      <a:pPr algn="ctr" fontAlgn="ctr"/>
                      <a:r>
                        <a:rPr lang="en-SG" sz="1500" b="0" i="0" u="none" strike="noStrike">
                          <a:solidFill>
                            <a:srgbClr val="333333"/>
                          </a:solidFill>
                          <a:effectLst/>
                          <a:latin typeface="Arial" panose="020B0604020202020204" pitchFamily="34" charset="0"/>
                        </a:rPr>
                        <a:t>unmarried</a:t>
                      </a:r>
                    </a:p>
                  </a:txBody>
                  <a:tcPr marL="6528" marR="6528" marT="6528" marB="0" anchor="ctr">
                    <a:lnL>
                      <a:noFill/>
                    </a:lnL>
                    <a:lnR>
                      <a:noFill/>
                    </a:lnR>
                    <a:lnT>
                      <a:noFill/>
                    </a:lnT>
                    <a:lnB>
                      <a:noFill/>
                    </a:lnB>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D65F5F"/>
                    </a:solidFill>
                  </a:tcPr>
                </a:tc>
                <a:tc>
                  <a:txBody>
                    <a:bodyPr/>
                    <a:lstStyle/>
                    <a:p>
                      <a:pPr algn="ctr" fontAlgn="ctr"/>
                      <a:endParaRPr lang="en-SG" sz="15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married</a:t>
                      </a:r>
                    </a:p>
                  </a:txBody>
                  <a:tcPr marL="6528" marR="6528" marT="6528" marB="0" anchor="ctr">
                    <a:lnL>
                      <a:noFill/>
                    </a:lnL>
                    <a:lnR>
                      <a:noFill/>
                    </a:lnR>
                    <a:lnT>
                      <a:noFill/>
                    </a:lnT>
                    <a:lnB>
                      <a:noFill/>
                    </a:lnB>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EE854A"/>
                    </a:solidFill>
                  </a:tcPr>
                </a:tc>
                <a:extLst>
                  <a:ext uri="{0D108BD9-81ED-4DB2-BD59-A6C34878D82A}">
                    <a16:rowId xmlns:a16="http://schemas.microsoft.com/office/drawing/2014/main" val="383107095"/>
                  </a:ext>
                </a:extLst>
              </a:tr>
              <a:tr h="391682">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5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dirty="0">
                          <a:solidFill>
                            <a:srgbClr val="333333"/>
                          </a:solidFill>
                          <a:effectLst/>
                          <a:latin typeface="Arial" panose="020B0604020202020204" pitchFamily="34" charset="0"/>
                        </a:rPr>
                        <a:t>solo</a:t>
                      </a: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married</a:t>
                      </a:r>
                    </a:p>
                  </a:txBody>
                  <a:tcPr marL="6528" marR="6528" marT="6528" marB="0" anchor="ctr">
                    <a:lnL>
                      <a:noFill/>
                    </a:lnL>
                    <a:lnR>
                      <a:noFill/>
                    </a:lnR>
                    <a:lnT>
                      <a:noFill/>
                    </a:lnT>
                    <a:lnB>
                      <a:noFill/>
                    </a:lnB>
                  </a:tcPr>
                </a:tc>
                <a:tc>
                  <a:txBody>
                    <a:bodyPr/>
                    <a:lstStyle/>
                    <a:p>
                      <a:pPr algn="ctr" fontAlgn="ctr"/>
                      <a:endParaRPr lang="en-SG" sz="15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solo</a:t>
                      </a: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female</a:t>
                      </a: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holiday</a:t>
                      </a: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5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700" b="0" i="0" u="none" strike="noStrike">
                          <a:solidFill>
                            <a:srgbClr val="333333"/>
                          </a:solidFill>
                          <a:effectLst/>
                          <a:latin typeface="Arial" panose="020B0604020202020204" pitchFamily="34" charset="0"/>
                        </a:rPr>
                        <a:t> </a:t>
                      </a:r>
                    </a:p>
                  </a:txBody>
                  <a:tcPr marL="6528" marR="6528" marT="6528" marB="0" anchor="ctr">
                    <a:lnL>
                      <a:noFill/>
                    </a:lnL>
                    <a:lnR>
                      <a:noFill/>
                    </a:lnR>
                    <a:lnT>
                      <a:noFill/>
                    </a:lnT>
                    <a:lnB>
                      <a:noFill/>
                    </a:lnB>
                    <a:solidFill>
                      <a:srgbClr val="D65F5F"/>
                    </a:solidFill>
                  </a:tcPr>
                </a:tc>
                <a:extLst>
                  <a:ext uri="{0D108BD9-81ED-4DB2-BD59-A6C34878D82A}">
                    <a16:rowId xmlns:a16="http://schemas.microsoft.com/office/drawing/2014/main" val="2498720029"/>
                  </a:ext>
                </a:extLst>
              </a:tr>
              <a:tr h="391682">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male</a:t>
                      </a: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male</a:t>
                      </a:r>
                    </a:p>
                  </a:txBody>
                  <a:tcPr marL="6528" marR="6528" marT="6528" marB="0" anchor="ctr">
                    <a:lnL>
                      <a:noFill/>
                    </a:lnL>
                    <a:lnR>
                      <a:noFill/>
                    </a:lnR>
                    <a:lnT>
                      <a:noFill/>
                    </a:lnT>
                    <a:lnB>
                      <a:noFill/>
                    </a:lnB>
                  </a:tcPr>
                </a:tc>
                <a:tc>
                  <a:txBody>
                    <a:bodyPr/>
                    <a:lstStyle/>
                    <a:p>
                      <a:pPr algn="ctr" fontAlgn="ctr"/>
                      <a:endParaRPr lang="en-SG" sz="1900" b="0" i="0" u="none" strike="noStrike">
                        <a:solidFill>
                          <a:srgbClr val="333333"/>
                        </a:solidFill>
                        <a:effectLst/>
                        <a:latin typeface="Verdana" panose="020B0604030504040204" pitchFamily="34" charset="0"/>
                      </a:endParaRPr>
                    </a:p>
                  </a:txBody>
                  <a:tcPr marL="6528" marR="6528" marT="6528" marB="0" anchor="ctr">
                    <a:lnL>
                      <a:noFill/>
                    </a:lnL>
                    <a:lnR>
                      <a:noFill/>
                    </a:lnR>
                    <a:lnT>
                      <a:noFill/>
                    </a:lnT>
                    <a:lnB>
                      <a:noFill/>
                    </a:lnB>
                  </a:tcPr>
                </a:tc>
                <a:tc>
                  <a:txBody>
                    <a:bodyPr/>
                    <a:lstStyle/>
                    <a:p>
                      <a:pPr algn="ctr" fontAlgn="ctr"/>
                      <a:endParaRPr lang="en-SG" sz="15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female</a:t>
                      </a:r>
                    </a:p>
                  </a:txBody>
                  <a:tcPr marL="6528" marR="6528" marT="6528" marB="0" anchor="ctr">
                    <a:lnL>
                      <a:noFill/>
                    </a:lnL>
                    <a:lnR>
                      <a:noFill/>
                    </a:lnR>
                    <a:lnT>
                      <a:noFill/>
                    </a:lnT>
                    <a:lnB>
                      <a:noFill/>
                    </a:lnB>
                  </a:tcPr>
                </a:tc>
                <a:extLst>
                  <a:ext uri="{0D108BD9-81ED-4DB2-BD59-A6C34878D82A}">
                    <a16:rowId xmlns:a16="http://schemas.microsoft.com/office/drawing/2014/main" val="4038975782"/>
                  </a:ext>
                </a:extLst>
              </a:tr>
              <a:tr h="391682">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short stay</a:t>
                      </a: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a:solidFill>
                            <a:srgbClr val="333333"/>
                          </a:solidFill>
                          <a:effectLst/>
                          <a:latin typeface="Arial" panose="020B0604020202020204" pitchFamily="34" charset="0"/>
                        </a:rPr>
                        <a:t>short stay</a:t>
                      </a: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endParaRPr lang="en-SG" sz="1700" b="0" i="0" u="none" strike="noStrike">
                        <a:solidFill>
                          <a:srgbClr val="333333"/>
                        </a:solidFill>
                        <a:effectLst/>
                        <a:latin typeface="Arial" panose="020B0604020202020204" pitchFamily="34" charset="0"/>
                      </a:endParaRPr>
                    </a:p>
                  </a:txBody>
                  <a:tcPr marL="6528" marR="6528" marT="6528" marB="0" anchor="ctr">
                    <a:lnL>
                      <a:noFill/>
                    </a:lnL>
                    <a:lnR>
                      <a:noFill/>
                    </a:lnR>
                    <a:lnT>
                      <a:noFill/>
                    </a:lnT>
                    <a:lnB>
                      <a:noFill/>
                    </a:lnB>
                  </a:tcPr>
                </a:tc>
                <a:tc>
                  <a:txBody>
                    <a:bodyPr/>
                    <a:lstStyle/>
                    <a:p>
                      <a:pPr algn="ctr" fontAlgn="ctr"/>
                      <a:r>
                        <a:rPr lang="en-SG" sz="1500" b="0" i="0" u="none" strike="noStrike" dirty="0">
                          <a:solidFill>
                            <a:srgbClr val="333333"/>
                          </a:solidFill>
                          <a:effectLst/>
                          <a:latin typeface="Arial" panose="020B0604020202020204" pitchFamily="34" charset="0"/>
                        </a:rPr>
                        <a:t>holiday</a:t>
                      </a:r>
                    </a:p>
                  </a:txBody>
                  <a:tcPr marL="6528" marR="6528" marT="6528" marB="0" anchor="ctr">
                    <a:lnL>
                      <a:noFill/>
                    </a:lnL>
                    <a:lnR>
                      <a:noFill/>
                    </a:lnR>
                    <a:lnT>
                      <a:noFill/>
                    </a:lnT>
                    <a:lnB>
                      <a:noFill/>
                    </a:lnB>
                  </a:tcPr>
                </a:tc>
                <a:extLst>
                  <a:ext uri="{0D108BD9-81ED-4DB2-BD59-A6C34878D82A}">
                    <a16:rowId xmlns:a16="http://schemas.microsoft.com/office/drawing/2014/main" val="3068675179"/>
                  </a:ext>
                </a:extLst>
              </a:tr>
            </a:tbl>
          </a:graphicData>
        </a:graphic>
      </p:graphicFrame>
      <p:sp>
        <p:nvSpPr>
          <p:cNvPr id="22" name="Content Placeholder 13">
            <a:extLst>
              <a:ext uri="{FF2B5EF4-FFF2-40B4-BE49-F238E27FC236}">
                <a16:creationId xmlns:a16="http://schemas.microsoft.com/office/drawing/2014/main" id="{5E3E498A-4B85-4214-A2F5-1700A8DC3550}"/>
              </a:ext>
            </a:extLst>
          </p:cNvPr>
          <p:cNvSpPr txBox="1">
            <a:spLocks/>
          </p:cNvSpPr>
          <p:nvPr/>
        </p:nvSpPr>
        <p:spPr>
          <a:xfrm>
            <a:off x="359998" y="1111251"/>
            <a:ext cx="11271317" cy="976089"/>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From identifying the common characteristics of visitors by each month, how can we design promotional materials and flight our campaigns so that the messaging is relevant to these demographics and interest groups? </a:t>
            </a:r>
            <a:endParaRPr lang="en-SG" sz="2000" dirty="0"/>
          </a:p>
        </p:txBody>
      </p:sp>
    </p:spTree>
    <p:extLst>
      <p:ext uri="{BB962C8B-B14F-4D97-AF65-F5344CB8AC3E}">
        <p14:creationId xmlns:p14="http://schemas.microsoft.com/office/powerpoint/2010/main" val="1553899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9BA053-D80E-4E2A-A062-B03184211AF0}"/>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1030921"/>
            <a:ext cx="5736000" cy="2071876"/>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Purpose of Visit – </a:t>
            </a:r>
            <a:r>
              <a:rPr lang="en-GB" sz="6000" dirty="0" err="1">
                <a:solidFill>
                  <a:schemeClr val="bg1"/>
                </a:solidFill>
              </a:rPr>
              <a:t>Indepth</a:t>
            </a:r>
            <a:endParaRPr lang="en-GB" sz="6000" dirty="0">
              <a:solidFill>
                <a:schemeClr val="bg1"/>
              </a:solidFill>
            </a:endParaRPr>
          </a:p>
        </p:txBody>
      </p:sp>
      <p:sp>
        <p:nvSpPr>
          <p:cNvPr id="6" name="Content Placeholder 8">
            <a:extLst>
              <a:ext uri="{FF2B5EF4-FFF2-40B4-BE49-F238E27FC236}">
                <a16:creationId xmlns:a16="http://schemas.microsoft.com/office/drawing/2014/main" id="{9FEFA0B1-3F0C-44D4-8C91-26113C702B87}"/>
              </a:ext>
            </a:extLst>
          </p:cNvPr>
          <p:cNvSpPr txBox="1">
            <a:spLocks/>
          </p:cNvSpPr>
          <p:nvPr/>
        </p:nvSpPr>
        <p:spPr>
          <a:xfrm>
            <a:off x="360000" y="3237296"/>
            <a:ext cx="4011975" cy="3451371"/>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Coverage</a:t>
            </a:r>
            <a:endParaRPr lang="en-US" sz="2000" b="1" dirty="0">
              <a:solidFill>
                <a:schemeClr val="bg1"/>
              </a:solidFill>
            </a:endParaRPr>
          </a:p>
          <a:p>
            <a:r>
              <a:rPr lang="en-GB" sz="2000" b="1" dirty="0">
                <a:solidFill>
                  <a:schemeClr val="bg1"/>
                </a:solidFill>
              </a:rPr>
              <a:t>Examining group differences between visitors with different POVs</a:t>
            </a:r>
          </a:p>
          <a:p>
            <a:r>
              <a:rPr lang="en-GB" sz="2000" b="1" dirty="0">
                <a:solidFill>
                  <a:schemeClr val="bg1"/>
                </a:solidFill>
              </a:rPr>
              <a:t>Particularly, understanding the key differences amongst business and leisure visitors</a:t>
            </a:r>
          </a:p>
          <a:p>
            <a:endParaRPr lang="en-GB" sz="2000" b="1" dirty="0">
              <a:solidFill>
                <a:schemeClr val="bg1"/>
              </a:solidFill>
            </a:endParaRPr>
          </a:p>
        </p:txBody>
      </p:sp>
      <p:pic>
        <p:nvPicPr>
          <p:cNvPr id="8" name="Picture 7">
            <a:extLst>
              <a:ext uri="{FF2B5EF4-FFF2-40B4-BE49-F238E27FC236}">
                <a16:creationId xmlns:a16="http://schemas.microsoft.com/office/drawing/2014/main" id="{CA9495B9-E44A-47D2-9358-97184C63B2BF}"/>
              </a:ext>
            </a:extLst>
          </p:cNvPr>
          <p:cNvPicPr>
            <a:picLocks noChangeAspect="1"/>
          </p:cNvPicPr>
          <p:nvPr/>
        </p:nvPicPr>
        <p:blipFill rotWithShape="1">
          <a:blip r:embed="rId2"/>
          <a:srcRect l="31646" r="10414"/>
          <a:stretch/>
        </p:blipFill>
        <p:spPr>
          <a:xfrm>
            <a:off x="6231692" y="0"/>
            <a:ext cx="5960308" cy="6858000"/>
          </a:xfrm>
          <a:prstGeom prst="rect">
            <a:avLst/>
          </a:prstGeom>
        </p:spPr>
      </p:pic>
    </p:spTree>
    <p:extLst>
      <p:ext uri="{BB962C8B-B14F-4D97-AF65-F5344CB8AC3E}">
        <p14:creationId xmlns:p14="http://schemas.microsoft.com/office/powerpoint/2010/main" val="141214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Business travellers are typically 30-54 years old, while travellers for healthcare related purposes tend to increase with age.</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r>
              <a:rPr lang="en-GB" dirty="0"/>
              <a:t>1 Bus: Business-related travel; Edu: Educational-related travel; </a:t>
            </a:r>
            <a:r>
              <a:rPr lang="en-GB" dirty="0" err="1"/>
              <a:t>Hea</a:t>
            </a:r>
            <a:r>
              <a:rPr lang="en-GB" dirty="0"/>
              <a:t>: Healthcare-related travel; Lei: Leisure-related travel</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25</a:t>
            </a:fld>
            <a:endParaRPr lang="en-GB" dirty="0"/>
          </a:p>
        </p:txBody>
      </p:sp>
      <p:pic>
        <p:nvPicPr>
          <p:cNvPr id="7" name="Picture 8">
            <a:extLst>
              <a:ext uri="{FF2B5EF4-FFF2-40B4-BE49-F238E27FC236}">
                <a16:creationId xmlns:a16="http://schemas.microsoft.com/office/drawing/2014/main" id="{8913AA0D-40A9-4191-ABCB-21FACF1EE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99" y="1412230"/>
            <a:ext cx="4876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13">
            <a:extLst>
              <a:ext uri="{FF2B5EF4-FFF2-40B4-BE49-F238E27FC236}">
                <a16:creationId xmlns:a16="http://schemas.microsoft.com/office/drawing/2014/main" id="{73F41B25-BFFC-468A-AA7D-1CFE475C363A}"/>
              </a:ext>
            </a:extLst>
          </p:cNvPr>
          <p:cNvSpPr txBox="1">
            <a:spLocks/>
          </p:cNvSpPr>
          <p:nvPr/>
        </p:nvSpPr>
        <p:spPr>
          <a:xfrm>
            <a:off x="5886450" y="1527075"/>
            <a:ext cx="5940423" cy="254962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SG" sz="2000" dirty="0"/>
              <a:t>As business-related agendas include attending trade shows and exhibitions, these visitors are typically mid to late-career working professionals. </a:t>
            </a:r>
          </a:p>
          <a:p>
            <a:pPr marL="342900" indent="-342900">
              <a:buFont typeface="Arial" panose="020B0604020202020204" pitchFamily="34" charset="0"/>
              <a:buChar char="•"/>
            </a:pPr>
            <a:r>
              <a:rPr lang="en-SG" sz="2000" dirty="0"/>
              <a:t>Visitors for educational purposes (company training, school trips, workshops / seminars) tend to be on the younger side. </a:t>
            </a:r>
          </a:p>
          <a:p>
            <a:pPr marL="342900" indent="-342900">
              <a:buFont typeface="Arial" panose="020B0604020202020204" pitchFamily="34" charset="0"/>
              <a:buChar char="•"/>
            </a:pPr>
            <a:r>
              <a:rPr lang="en-SG" sz="2000" dirty="0"/>
              <a:t>Leisure visitors approximate the distribution of age groups, suggesting that there are a wide range of different demographics that visit Singapore for leisure.</a:t>
            </a:r>
          </a:p>
        </p:txBody>
      </p:sp>
      <p:sp>
        <p:nvSpPr>
          <p:cNvPr id="11" name="TextBox 10">
            <a:extLst>
              <a:ext uri="{FF2B5EF4-FFF2-40B4-BE49-F238E27FC236}">
                <a16:creationId xmlns:a16="http://schemas.microsoft.com/office/drawing/2014/main" id="{4C4C7EAA-8C1E-4AAC-BEBB-FD49BF175FC9}"/>
              </a:ext>
            </a:extLst>
          </p:cNvPr>
          <p:cNvSpPr txBox="1"/>
          <p:nvPr/>
        </p:nvSpPr>
        <p:spPr>
          <a:xfrm>
            <a:off x="5886450" y="5337899"/>
            <a:ext cx="5940423" cy="646331"/>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Breakdown of purpose of visit – grouped by age </a:t>
            </a:r>
          </a:p>
        </p:txBody>
      </p:sp>
    </p:spTree>
    <p:extLst>
      <p:ext uri="{BB962C8B-B14F-4D97-AF65-F5344CB8AC3E}">
        <p14:creationId xmlns:p14="http://schemas.microsoft.com/office/powerpoint/2010/main" val="332068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Visitors for business-related purposes are ~3x more times likely to be male, and ~3x more likely to be solo travellers.</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r>
              <a:rPr lang="en-GB" dirty="0"/>
              <a:t>1 Bus: Business-related travel; Edu: Educational-related travel; </a:t>
            </a:r>
            <a:r>
              <a:rPr lang="en-GB" dirty="0" err="1"/>
              <a:t>Hea</a:t>
            </a:r>
            <a:r>
              <a:rPr lang="en-GB" dirty="0"/>
              <a:t>: Healthcare-related travel; Lei: Leisure-related travel</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26</a:t>
            </a:fld>
            <a:endParaRPr lang="en-GB" dirty="0"/>
          </a:p>
        </p:txBody>
      </p:sp>
      <p:sp>
        <p:nvSpPr>
          <p:cNvPr id="10" name="TextBox 9">
            <a:extLst>
              <a:ext uri="{FF2B5EF4-FFF2-40B4-BE49-F238E27FC236}">
                <a16:creationId xmlns:a16="http://schemas.microsoft.com/office/drawing/2014/main" id="{43E11484-1C11-4C2A-8861-1237FE013D33}"/>
              </a:ext>
            </a:extLst>
          </p:cNvPr>
          <p:cNvSpPr txBox="1"/>
          <p:nvPr/>
        </p:nvSpPr>
        <p:spPr>
          <a:xfrm>
            <a:off x="359999" y="5480685"/>
            <a:ext cx="7495200" cy="861774"/>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sz="1600" dirty="0"/>
              <a:t>Bar plot of proportion of gender, broken down by purpose of visit group</a:t>
            </a:r>
          </a:p>
          <a:p>
            <a:pPr marL="285750" indent="-285750">
              <a:buFont typeface="Arial" panose="020B0604020202020204" pitchFamily="34" charset="0"/>
              <a:buChar char="•"/>
            </a:pPr>
            <a:r>
              <a:rPr lang="en-SG" sz="1600" dirty="0"/>
              <a:t>Breakdown of purpose of visit groups, grouped by solo / not solo traveller</a:t>
            </a:r>
          </a:p>
        </p:txBody>
      </p:sp>
      <p:pic>
        <p:nvPicPr>
          <p:cNvPr id="11" name="Picture 2">
            <a:extLst>
              <a:ext uri="{FF2B5EF4-FFF2-40B4-BE49-F238E27FC236}">
                <a16:creationId xmlns:a16="http://schemas.microsoft.com/office/drawing/2014/main" id="{B9D82A8C-3724-4B27-94D4-B0584FE28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547" y="1276095"/>
            <a:ext cx="4362262" cy="420459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D25F5206-A92D-4EBF-A265-7466C988E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63" y="1307098"/>
            <a:ext cx="4362078" cy="420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940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Amongst all visitors, business travellers tend to stay the shortest, but spend the most on accommodation and F&amp;B.</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r>
              <a:rPr lang="en-GB" dirty="0"/>
              <a:t>1 Bus: Business-related travel; Edu: Educational-related travel; </a:t>
            </a:r>
            <a:r>
              <a:rPr lang="en-GB" dirty="0" err="1"/>
              <a:t>Hea</a:t>
            </a:r>
            <a:r>
              <a:rPr lang="en-GB" dirty="0"/>
              <a:t>: Healthcare-related travel; Lei: Leisure-related travel</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27</a:t>
            </a:fld>
            <a:endParaRPr lang="en-GB" dirty="0"/>
          </a:p>
        </p:txBody>
      </p:sp>
      <p:sp>
        <p:nvSpPr>
          <p:cNvPr id="10" name="TextBox 9">
            <a:extLst>
              <a:ext uri="{FF2B5EF4-FFF2-40B4-BE49-F238E27FC236}">
                <a16:creationId xmlns:a16="http://schemas.microsoft.com/office/drawing/2014/main" id="{43E11484-1C11-4C2A-8861-1237FE013D33}"/>
              </a:ext>
            </a:extLst>
          </p:cNvPr>
          <p:cNvSpPr txBox="1"/>
          <p:nvPr/>
        </p:nvSpPr>
        <p:spPr>
          <a:xfrm>
            <a:off x="359999" y="5384147"/>
            <a:ext cx="9063316" cy="861774"/>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sz="1600" dirty="0"/>
              <a:t>Average stay length of visit, broken down by purpose of visit group</a:t>
            </a:r>
          </a:p>
          <a:p>
            <a:pPr marL="285750" indent="-285750">
              <a:buFont typeface="Arial" panose="020B0604020202020204" pitchFamily="34" charset="0"/>
              <a:buChar char="•"/>
            </a:pPr>
            <a:r>
              <a:rPr lang="en-SG" sz="1600" dirty="0"/>
              <a:t>Average accommodation expenses, broken down by purpose of visit group</a:t>
            </a:r>
          </a:p>
        </p:txBody>
      </p:sp>
      <p:grpSp>
        <p:nvGrpSpPr>
          <p:cNvPr id="2" name="Group 1">
            <a:extLst>
              <a:ext uri="{FF2B5EF4-FFF2-40B4-BE49-F238E27FC236}">
                <a16:creationId xmlns:a16="http://schemas.microsoft.com/office/drawing/2014/main" id="{9B02E048-049D-492A-8263-9BDE19EA1A6C}"/>
              </a:ext>
            </a:extLst>
          </p:cNvPr>
          <p:cNvGrpSpPr/>
          <p:nvPr/>
        </p:nvGrpSpPr>
        <p:grpSpPr>
          <a:xfrm>
            <a:off x="1425132" y="1276350"/>
            <a:ext cx="9341736" cy="4127030"/>
            <a:chOff x="1061852" y="1276350"/>
            <a:chExt cx="9341736" cy="4127030"/>
          </a:xfrm>
        </p:grpSpPr>
        <p:pic>
          <p:nvPicPr>
            <p:cNvPr id="49154" name="Picture 2">
              <a:extLst>
                <a:ext uri="{FF2B5EF4-FFF2-40B4-BE49-F238E27FC236}">
                  <a16:creationId xmlns:a16="http://schemas.microsoft.com/office/drawing/2014/main" id="{60CF5FA1-DAE5-43CD-9C80-D76A4AA4B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852" y="1276350"/>
              <a:ext cx="4195814" cy="4127030"/>
            </a:xfrm>
            <a:prstGeom prst="rect">
              <a:avLst/>
            </a:prstGeom>
            <a:noFill/>
            <a:extLst>
              <a:ext uri="{909E8E84-426E-40DD-AFC4-6F175D3DCCD1}">
                <a14:hiddenFill xmlns:a14="http://schemas.microsoft.com/office/drawing/2010/main">
                  <a:solidFill>
                    <a:srgbClr val="FFFFFF"/>
                  </a:solidFill>
                </a14:hiddenFill>
              </a:ext>
            </a:extLst>
          </p:spPr>
        </p:pic>
        <p:pic>
          <p:nvPicPr>
            <p:cNvPr id="49156" name="Picture 4">
              <a:extLst>
                <a:ext uri="{FF2B5EF4-FFF2-40B4-BE49-F238E27FC236}">
                  <a16:creationId xmlns:a16="http://schemas.microsoft.com/office/drawing/2014/main" id="{663EE689-B710-47B6-B4A2-432CABDDD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76350"/>
              <a:ext cx="4307588" cy="412703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llout: Line 11">
            <a:extLst>
              <a:ext uri="{FF2B5EF4-FFF2-40B4-BE49-F238E27FC236}">
                <a16:creationId xmlns:a16="http://schemas.microsoft.com/office/drawing/2014/main" id="{A82F810A-A833-4577-A4ED-891960015F66}"/>
              </a:ext>
            </a:extLst>
          </p:cNvPr>
          <p:cNvSpPr/>
          <p:nvPr/>
        </p:nvSpPr>
        <p:spPr bwMode="ltGray">
          <a:xfrm>
            <a:off x="280988" y="4104471"/>
            <a:ext cx="1144144" cy="796141"/>
          </a:xfrm>
          <a:prstGeom prst="borderCallout1">
            <a:avLst>
              <a:gd name="adj1" fmla="val 27869"/>
              <a:gd name="adj2" fmla="val 99260"/>
              <a:gd name="adj3" fmla="val 50331"/>
              <a:gd name="adj4" fmla="val 16590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dirty="0">
                <a:solidFill>
                  <a:schemeClr val="tx1"/>
                </a:solidFill>
              </a:rPr>
              <a:t>~2 day stay length for business </a:t>
            </a:r>
            <a:r>
              <a:rPr lang="en-US" sz="900" dirty="0" err="1">
                <a:solidFill>
                  <a:schemeClr val="tx1"/>
                </a:solidFill>
              </a:rPr>
              <a:t>travellers</a:t>
            </a:r>
            <a:r>
              <a:rPr lang="en-US" sz="900" dirty="0">
                <a:solidFill>
                  <a:schemeClr val="tx1"/>
                </a:solidFill>
              </a:rPr>
              <a:t>, vs. ~4 day stay length for leisure visitors</a:t>
            </a:r>
            <a:endParaRPr lang="en-SG" sz="1400" b="0" dirty="0" err="1">
              <a:solidFill>
                <a:schemeClr val="tx1"/>
              </a:solidFill>
            </a:endParaRPr>
          </a:p>
        </p:txBody>
      </p:sp>
      <p:sp>
        <p:nvSpPr>
          <p:cNvPr id="13" name="Callout: Line 12">
            <a:extLst>
              <a:ext uri="{FF2B5EF4-FFF2-40B4-BE49-F238E27FC236}">
                <a16:creationId xmlns:a16="http://schemas.microsoft.com/office/drawing/2014/main" id="{F557FA6C-66F1-4A40-99C1-D2316C4C7CB4}"/>
              </a:ext>
            </a:extLst>
          </p:cNvPr>
          <p:cNvSpPr/>
          <p:nvPr/>
        </p:nvSpPr>
        <p:spPr bwMode="ltGray">
          <a:xfrm>
            <a:off x="5521364" y="4421177"/>
            <a:ext cx="1144144" cy="923330"/>
          </a:xfrm>
          <a:prstGeom prst="borderCallout1">
            <a:avLst>
              <a:gd name="adj1" fmla="val 40078"/>
              <a:gd name="adj2" fmla="val 100925"/>
              <a:gd name="adj3" fmla="val -6306"/>
              <a:gd name="adj4" fmla="val 164658"/>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dirty="0">
                <a:solidFill>
                  <a:schemeClr val="tx1"/>
                </a:solidFill>
              </a:rPr>
              <a:t>Despite shorter stay length, business </a:t>
            </a:r>
            <a:r>
              <a:rPr lang="en-US" sz="900" dirty="0" err="1">
                <a:solidFill>
                  <a:schemeClr val="tx1"/>
                </a:solidFill>
              </a:rPr>
              <a:t>travellers</a:t>
            </a:r>
            <a:r>
              <a:rPr lang="en-US" sz="900" dirty="0">
                <a:solidFill>
                  <a:schemeClr val="tx1"/>
                </a:solidFill>
              </a:rPr>
              <a:t> tend to spend more on </a:t>
            </a:r>
            <a:r>
              <a:rPr lang="en-US" sz="900" dirty="0" err="1">
                <a:solidFill>
                  <a:schemeClr val="tx1"/>
                </a:solidFill>
              </a:rPr>
              <a:t>accomodation</a:t>
            </a:r>
            <a:endParaRPr lang="en-SG" sz="1400" b="0" dirty="0" err="1">
              <a:solidFill>
                <a:schemeClr val="tx1"/>
              </a:solidFill>
            </a:endParaRPr>
          </a:p>
        </p:txBody>
      </p:sp>
    </p:spTree>
    <p:extLst>
      <p:ext uri="{BB962C8B-B14F-4D97-AF65-F5344CB8AC3E}">
        <p14:creationId xmlns:p14="http://schemas.microsoft.com/office/powerpoint/2010/main" val="229525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Visitors on business-related trips tend to be travelling with colleagues, while those with partners tend to be visiting for healthcare or leisure reasons.</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28</a:t>
            </a:fld>
            <a:endParaRPr lang="en-GB" dirty="0"/>
          </a:p>
        </p:txBody>
      </p:sp>
      <p:sp>
        <p:nvSpPr>
          <p:cNvPr id="10" name="TextBox 9">
            <a:extLst>
              <a:ext uri="{FF2B5EF4-FFF2-40B4-BE49-F238E27FC236}">
                <a16:creationId xmlns:a16="http://schemas.microsoft.com/office/drawing/2014/main" id="{7AAFAE11-D52F-4A25-8ADF-9A2E87003414}"/>
              </a:ext>
            </a:extLst>
          </p:cNvPr>
          <p:cNvSpPr txBox="1"/>
          <p:nvPr/>
        </p:nvSpPr>
        <p:spPr>
          <a:xfrm>
            <a:off x="359999" y="5565095"/>
            <a:ext cx="9063316" cy="923330"/>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Breakdown of purpose of visit groups, grouped by companion – colleagues</a:t>
            </a:r>
          </a:p>
          <a:p>
            <a:pPr marL="285750" indent="-285750">
              <a:buFont typeface="Arial" panose="020B0604020202020204" pitchFamily="34" charset="0"/>
              <a:buChar char="•"/>
            </a:pPr>
            <a:r>
              <a:rPr lang="en-SG" dirty="0"/>
              <a:t>Breakdown of purpose of visit groups, grouped by companion – partners</a:t>
            </a:r>
          </a:p>
        </p:txBody>
      </p:sp>
      <p:grpSp>
        <p:nvGrpSpPr>
          <p:cNvPr id="6" name="Group 5">
            <a:extLst>
              <a:ext uri="{FF2B5EF4-FFF2-40B4-BE49-F238E27FC236}">
                <a16:creationId xmlns:a16="http://schemas.microsoft.com/office/drawing/2014/main" id="{E509D3A3-02EE-4D00-B405-2C4A525F64D8}"/>
              </a:ext>
            </a:extLst>
          </p:cNvPr>
          <p:cNvGrpSpPr/>
          <p:nvPr/>
        </p:nvGrpSpPr>
        <p:grpSpPr>
          <a:xfrm>
            <a:off x="1387707" y="1392904"/>
            <a:ext cx="9327807" cy="4179730"/>
            <a:chOff x="1224277" y="1392904"/>
            <a:chExt cx="9327807" cy="4179730"/>
          </a:xfrm>
        </p:grpSpPr>
        <p:pic>
          <p:nvPicPr>
            <p:cNvPr id="34818" name="Picture 2">
              <a:extLst>
                <a:ext uri="{FF2B5EF4-FFF2-40B4-BE49-F238E27FC236}">
                  <a16:creationId xmlns:a16="http://schemas.microsoft.com/office/drawing/2014/main" id="{2E5A1ABB-305B-4796-8CBF-4DB93F62B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277" y="1408779"/>
              <a:ext cx="4320000" cy="41638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C3788B55-C555-44AA-8FE0-259FCDDCB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084" y="1392904"/>
              <a:ext cx="4320000" cy="41638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0487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Business travellers are unlikely to travel with family or children, whereas the opposite is true for leisure travellers.</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29</a:t>
            </a:fld>
            <a:endParaRPr lang="en-GB" dirty="0"/>
          </a:p>
        </p:txBody>
      </p:sp>
      <p:grpSp>
        <p:nvGrpSpPr>
          <p:cNvPr id="6" name="Group 5">
            <a:extLst>
              <a:ext uri="{FF2B5EF4-FFF2-40B4-BE49-F238E27FC236}">
                <a16:creationId xmlns:a16="http://schemas.microsoft.com/office/drawing/2014/main" id="{2C0E762E-7649-454C-89D6-E0349CD25365}"/>
              </a:ext>
            </a:extLst>
          </p:cNvPr>
          <p:cNvGrpSpPr/>
          <p:nvPr/>
        </p:nvGrpSpPr>
        <p:grpSpPr>
          <a:xfrm>
            <a:off x="1387707" y="1401240"/>
            <a:ext cx="9327807" cy="4163855"/>
            <a:chOff x="1387707" y="1143001"/>
            <a:chExt cx="9327807" cy="4163855"/>
          </a:xfrm>
        </p:grpSpPr>
        <p:pic>
          <p:nvPicPr>
            <p:cNvPr id="36866" name="Picture 2">
              <a:extLst>
                <a:ext uri="{FF2B5EF4-FFF2-40B4-BE49-F238E27FC236}">
                  <a16:creationId xmlns:a16="http://schemas.microsoft.com/office/drawing/2014/main" id="{08E73F4A-E305-4D25-A76C-247EA7F2F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707" y="1143001"/>
              <a:ext cx="4320000" cy="416385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B27D8B60-9ABB-4363-9C08-A62606A7E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5514" y="1143001"/>
              <a:ext cx="4320000" cy="416385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9E6E29AC-6155-4F4F-948B-8607C8F831CE}"/>
              </a:ext>
            </a:extLst>
          </p:cNvPr>
          <p:cNvSpPr txBox="1"/>
          <p:nvPr/>
        </p:nvSpPr>
        <p:spPr>
          <a:xfrm>
            <a:off x="359999" y="5565095"/>
            <a:ext cx="9063316" cy="923330"/>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Breakdown of purpose of visit groups, grouped by companion – family</a:t>
            </a:r>
          </a:p>
          <a:p>
            <a:pPr marL="285750" indent="-285750">
              <a:buFont typeface="Arial" panose="020B0604020202020204" pitchFamily="34" charset="0"/>
              <a:buChar char="•"/>
            </a:pPr>
            <a:r>
              <a:rPr lang="en-SG" dirty="0"/>
              <a:t>Breakdown of purpose of visit groups, grouped by companion – children</a:t>
            </a:r>
          </a:p>
        </p:txBody>
      </p:sp>
    </p:spTree>
    <p:extLst>
      <p:ext uri="{BB962C8B-B14F-4D97-AF65-F5344CB8AC3E}">
        <p14:creationId xmlns:p14="http://schemas.microsoft.com/office/powerpoint/2010/main" val="3890855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32AF3C-0E33-4DF2-9B68-5BCDBCA30C7C}"/>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909046"/>
            <a:ext cx="6191720" cy="3006251"/>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EDA</a:t>
            </a:r>
          </a:p>
        </p:txBody>
      </p:sp>
      <p:sp>
        <p:nvSpPr>
          <p:cNvPr id="8" name="Content Placeholder 8">
            <a:extLst>
              <a:ext uri="{FF2B5EF4-FFF2-40B4-BE49-F238E27FC236}">
                <a16:creationId xmlns:a16="http://schemas.microsoft.com/office/drawing/2014/main" id="{5FC929B3-3F51-4014-969D-DA1DCD383FC0}"/>
              </a:ext>
            </a:extLst>
          </p:cNvPr>
          <p:cNvSpPr txBox="1">
            <a:spLocks/>
          </p:cNvSpPr>
          <p:nvPr/>
        </p:nvSpPr>
        <p:spPr>
          <a:xfrm>
            <a:off x="360000" y="2501650"/>
            <a:ext cx="3178617" cy="288499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Coverage</a:t>
            </a:r>
            <a:endParaRPr lang="en-US" sz="2000" b="1" dirty="0">
              <a:solidFill>
                <a:schemeClr val="bg1"/>
              </a:solidFill>
            </a:endParaRPr>
          </a:p>
          <a:p>
            <a:r>
              <a:rPr lang="en-GB" sz="2000" b="1" dirty="0">
                <a:solidFill>
                  <a:schemeClr val="bg1"/>
                </a:solidFill>
              </a:rPr>
              <a:t>Plotting distributions of numerical variables</a:t>
            </a:r>
          </a:p>
          <a:p>
            <a:r>
              <a:rPr lang="en-GB" sz="2000" b="1" dirty="0">
                <a:solidFill>
                  <a:schemeClr val="bg1"/>
                </a:solidFill>
              </a:rPr>
              <a:t>Plotting counts of categorical variables</a:t>
            </a:r>
          </a:p>
          <a:p>
            <a:r>
              <a:rPr lang="en-GB" sz="2000" b="1" dirty="0">
                <a:solidFill>
                  <a:schemeClr val="bg1"/>
                </a:solidFill>
              </a:rPr>
              <a:t>Who are our visitors and how can we describe them? </a:t>
            </a:r>
          </a:p>
        </p:txBody>
      </p:sp>
      <p:pic>
        <p:nvPicPr>
          <p:cNvPr id="3" name="Picture 2" descr="A picture containing tree, outdoor, plant&#10;&#10;Description automatically generated">
            <a:extLst>
              <a:ext uri="{FF2B5EF4-FFF2-40B4-BE49-F238E27FC236}">
                <a16:creationId xmlns:a16="http://schemas.microsoft.com/office/drawing/2014/main" id="{F29F0223-6989-461E-972D-B1022490D858}"/>
              </a:ext>
            </a:extLst>
          </p:cNvPr>
          <p:cNvPicPr>
            <a:picLocks noChangeAspect="1"/>
          </p:cNvPicPr>
          <p:nvPr/>
        </p:nvPicPr>
        <p:blipFill rotWithShape="1">
          <a:blip r:embed="rId2"/>
          <a:srcRect l="14831" r="10602"/>
          <a:stretch/>
        </p:blipFill>
        <p:spPr>
          <a:xfrm>
            <a:off x="4521323" y="0"/>
            <a:ext cx="7670677" cy="6858000"/>
          </a:xfrm>
          <a:prstGeom prst="rect">
            <a:avLst/>
          </a:prstGeom>
        </p:spPr>
      </p:pic>
    </p:spTree>
    <p:extLst>
      <p:ext uri="{BB962C8B-B14F-4D97-AF65-F5344CB8AC3E}">
        <p14:creationId xmlns:p14="http://schemas.microsoft.com/office/powerpoint/2010/main" val="285841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Recap of differences amongst purpose of visit groups</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30</a:t>
            </a:fld>
            <a:endParaRPr lang="en-GB" dirty="0"/>
          </a:p>
        </p:txBody>
      </p:sp>
      <p:graphicFrame>
        <p:nvGraphicFramePr>
          <p:cNvPr id="4" name="Table 4">
            <a:extLst>
              <a:ext uri="{FF2B5EF4-FFF2-40B4-BE49-F238E27FC236}">
                <a16:creationId xmlns:a16="http://schemas.microsoft.com/office/drawing/2014/main" id="{382CDC62-23C5-432F-8A44-477101CB845F}"/>
              </a:ext>
            </a:extLst>
          </p:cNvPr>
          <p:cNvGraphicFramePr>
            <a:graphicFrameLocks noGrp="1"/>
          </p:cNvGraphicFramePr>
          <p:nvPr>
            <p:extLst>
              <p:ext uri="{D42A27DB-BD31-4B8C-83A1-F6EECF244321}">
                <p14:modId xmlns:p14="http://schemas.microsoft.com/office/powerpoint/2010/main" val="2773218756"/>
              </p:ext>
            </p:extLst>
          </p:nvPr>
        </p:nvGraphicFramePr>
        <p:xfrm>
          <a:off x="359999" y="1684743"/>
          <a:ext cx="11466876" cy="4079240"/>
        </p:xfrm>
        <a:graphic>
          <a:graphicData uri="http://schemas.openxmlformats.org/drawingml/2006/table">
            <a:tbl>
              <a:tblPr firstRow="1" bandRow="1">
                <a:tableStyleId>{073A0DAA-6AF3-43AB-8588-CEC1D06C72B9}</a:tableStyleId>
              </a:tblPr>
              <a:tblGrid>
                <a:gridCol w="3059476">
                  <a:extLst>
                    <a:ext uri="{9D8B030D-6E8A-4147-A177-3AD203B41FA5}">
                      <a16:colId xmlns:a16="http://schemas.microsoft.com/office/drawing/2014/main" val="2679077057"/>
                    </a:ext>
                  </a:extLst>
                </a:gridCol>
                <a:gridCol w="2101850">
                  <a:extLst>
                    <a:ext uri="{9D8B030D-6E8A-4147-A177-3AD203B41FA5}">
                      <a16:colId xmlns:a16="http://schemas.microsoft.com/office/drawing/2014/main" val="1470717716"/>
                    </a:ext>
                  </a:extLst>
                </a:gridCol>
                <a:gridCol w="2101850">
                  <a:extLst>
                    <a:ext uri="{9D8B030D-6E8A-4147-A177-3AD203B41FA5}">
                      <a16:colId xmlns:a16="http://schemas.microsoft.com/office/drawing/2014/main" val="4041367305"/>
                    </a:ext>
                  </a:extLst>
                </a:gridCol>
                <a:gridCol w="2101850">
                  <a:extLst>
                    <a:ext uri="{9D8B030D-6E8A-4147-A177-3AD203B41FA5}">
                      <a16:colId xmlns:a16="http://schemas.microsoft.com/office/drawing/2014/main" val="828037216"/>
                    </a:ext>
                  </a:extLst>
                </a:gridCol>
                <a:gridCol w="2101850">
                  <a:extLst>
                    <a:ext uri="{9D8B030D-6E8A-4147-A177-3AD203B41FA5}">
                      <a16:colId xmlns:a16="http://schemas.microsoft.com/office/drawing/2014/main" val="4133790387"/>
                    </a:ext>
                  </a:extLst>
                </a:gridCol>
              </a:tblGrid>
              <a:tr h="370840">
                <a:tc>
                  <a:txBody>
                    <a:bodyPr/>
                    <a:lstStyle/>
                    <a:p>
                      <a:endParaRPr lang="en-SG" dirty="0"/>
                    </a:p>
                  </a:txBody>
                  <a:tcPr/>
                </a:tc>
                <a:tc>
                  <a:txBody>
                    <a:bodyPr/>
                    <a:lstStyle/>
                    <a:p>
                      <a:pPr algn="ctr"/>
                      <a:r>
                        <a:rPr lang="en-US" b="1" dirty="0"/>
                        <a:t>Business</a:t>
                      </a:r>
                      <a:endParaRPr lang="en-SG" b="1" dirty="0"/>
                    </a:p>
                  </a:txBody>
                  <a:tcPr/>
                </a:tc>
                <a:tc>
                  <a:txBody>
                    <a:bodyPr/>
                    <a:lstStyle/>
                    <a:p>
                      <a:pPr algn="ctr"/>
                      <a:r>
                        <a:rPr lang="en-US" b="1" dirty="0"/>
                        <a:t>Education</a:t>
                      </a:r>
                      <a:endParaRPr lang="en-SG" b="1" dirty="0"/>
                    </a:p>
                  </a:txBody>
                  <a:tcPr/>
                </a:tc>
                <a:tc>
                  <a:txBody>
                    <a:bodyPr/>
                    <a:lstStyle/>
                    <a:p>
                      <a:pPr algn="ctr"/>
                      <a:r>
                        <a:rPr lang="en-US" b="1" dirty="0"/>
                        <a:t>Healthcare</a:t>
                      </a:r>
                      <a:endParaRPr lang="en-SG" b="1" dirty="0"/>
                    </a:p>
                  </a:txBody>
                  <a:tcPr/>
                </a:tc>
                <a:tc>
                  <a:txBody>
                    <a:bodyPr/>
                    <a:lstStyle/>
                    <a:p>
                      <a:pPr algn="ctr"/>
                      <a:r>
                        <a:rPr lang="en-US" b="1" dirty="0"/>
                        <a:t>Leisure</a:t>
                      </a:r>
                      <a:endParaRPr lang="en-SG" b="1" dirty="0"/>
                    </a:p>
                  </a:txBody>
                  <a:tcPr/>
                </a:tc>
                <a:extLst>
                  <a:ext uri="{0D108BD9-81ED-4DB2-BD59-A6C34878D82A}">
                    <a16:rowId xmlns:a16="http://schemas.microsoft.com/office/drawing/2014/main" val="4121676278"/>
                  </a:ext>
                </a:extLst>
              </a:tr>
              <a:tr h="370840">
                <a:tc>
                  <a:txBody>
                    <a:bodyPr/>
                    <a:lstStyle/>
                    <a:p>
                      <a:pPr algn="l"/>
                      <a:r>
                        <a:rPr lang="en-US" b="1" dirty="0"/>
                        <a:t>Stay</a:t>
                      </a:r>
                      <a:endParaRPr lang="en-SG" b="1" dirty="0"/>
                    </a:p>
                  </a:txBody>
                  <a:tcPr anchor="ctr"/>
                </a:tc>
                <a:tc>
                  <a:txBody>
                    <a:bodyPr/>
                    <a:lstStyle/>
                    <a:p>
                      <a:pPr algn="ctr"/>
                      <a:r>
                        <a:rPr lang="en-US" dirty="0"/>
                        <a:t>~2 days</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 days</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 days</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 days</a:t>
                      </a:r>
                      <a:endParaRPr lang="en-SG" dirty="0"/>
                    </a:p>
                  </a:txBody>
                  <a:tcPr anchor="ctr"/>
                </a:tc>
                <a:extLst>
                  <a:ext uri="{0D108BD9-81ED-4DB2-BD59-A6C34878D82A}">
                    <a16:rowId xmlns:a16="http://schemas.microsoft.com/office/drawing/2014/main" val="2301235967"/>
                  </a:ext>
                </a:extLst>
              </a:tr>
              <a:tr h="370840">
                <a:tc>
                  <a:txBody>
                    <a:bodyPr/>
                    <a:lstStyle/>
                    <a:p>
                      <a:pPr algn="l"/>
                      <a:r>
                        <a:rPr lang="en-US" b="1" dirty="0"/>
                        <a:t>Gender</a:t>
                      </a:r>
                      <a:endParaRPr lang="en-SG" b="1" dirty="0"/>
                    </a:p>
                  </a:txBody>
                  <a:tcPr anchor="ctr"/>
                </a:tc>
                <a:tc>
                  <a:txBody>
                    <a:bodyPr/>
                    <a:lstStyle/>
                    <a:p>
                      <a:pPr algn="ctr"/>
                      <a:r>
                        <a:rPr lang="en-US" dirty="0"/>
                        <a:t>Typically male</a:t>
                      </a:r>
                      <a:endParaRPr lang="en-SG" dirty="0"/>
                    </a:p>
                  </a:txBody>
                  <a:tcPr anchor="ctr"/>
                </a:tc>
                <a:tc>
                  <a:txBody>
                    <a:bodyPr/>
                    <a:lstStyle/>
                    <a:p>
                      <a:pPr algn="ctr"/>
                      <a:r>
                        <a:rPr lang="en-US" dirty="0"/>
                        <a:t>-</a:t>
                      </a:r>
                      <a:endParaRPr lang="en-SG" dirty="0"/>
                    </a:p>
                  </a:txBody>
                  <a:tcPr anchor="ctr"/>
                </a:tc>
                <a:tc>
                  <a:txBody>
                    <a:bodyPr/>
                    <a:lstStyle/>
                    <a:p>
                      <a:pPr algn="ctr"/>
                      <a:r>
                        <a:rPr lang="en-US" dirty="0"/>
                        <a:t>-</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Typically female</a:t>
                      </a:r>
                      <a:endParaRPr lang="en-SG" dirty="0"/>
                    </a:p>
                  </a:txBody>
                  <a:tcPr anchor="ctr"/>
                </a:tc>
                <a:extLst>
                  <a:ext uri="{0D108BD9-81ED-4DB2-BD59-A6C34878D82A}">
                    <a16:rowId xmlns:a16="http://schemas.microsoft.com/office/drawing/2014/main" val="8718157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Age</a:t>
                      </a:r>
                      <a:endParaRPr lang="en-SG" b="1" dirty="0"/>
                    </a:p>
                  </a:txBody>
                  <a:tcPr anchor="ctr"/>
                </a:tc>
                <a:tc>
                  <a:txBody>
                    <a:bodyPr/>
                    <a:lstStyle/>
                    <a:p>
                      <a:pPr algn="ctr"/>
                      <a:r>
                        <a:rPr lang="en-US" dirty="0"/>
                        <a:t>30-54</a:t>
                      </a:r>
                      <a:endParaRPr lang="en-SG" dirty="0"/>
                    </a:p>
                  </a:txBody>
                  <a:tcPr anchor="ctr"/>
                </a:tc>
                <a:tc>
                  <a:txBody>
                    <a:bodyPr/>
                    <a:lstStyle/>
                    <a:p>
                      <a:pPr algn="ctr"/>
                      <a:r>
                        <a:rPr lang="en-US" dirty="0"/>
                        <a:t>20-44</a:t>
                      </a:r>
                      <a:endParaRPr lang="en-SG" dirty="0"/>
                    </a:p>
                  </a:txBody>
                  <a:tcPr anchor="ctr"/>
                </a:tc>
                <a:tc>
                  <a:txBody>
                    <a:bodyPr/>
                    <a:lstStyle/>
                    <a:p>
                      <a:pPr algn="ctr"/>
                      <a:r>
                        <a:rPr lang="en-US" dirty="0"/>
                        <a:t>&gt; 45</a:t>
                      </a:r>
                      <a:endParaRPr lang="en-SG" dirty="0"/>
                    </a:p>
                  </a:txBody>
                  <a:tcPr anchor="ctr"/>
                </a:tc>
                <a:tc>
                  <a:txBody>
                    <a:bodyPr/>
                    <a:lstStyle/>
                    <a:p>
                      <a:pPr algn="ctr"/>
                      <a:r>
                        <a:rPr lang="en-US" dirty="0"/>
                        <a:t>-</a:t>
                      </a:r>
                      <a:endParaRPr lang="en-SG" dirty="0"/>
                    </a:p>
                  </a:txBody>
                  <a:tcPr anchor="ctr"/>
                </a:tc>
                <a:extLst>
                  <a:ext uri="{0D108BD9-81ED-4DB2-BD59-A6C34878D82A}">
                    <a16:rowId xmlns:a16="http://schemas.microsoft.com/office/drawing/2014/main" val="716059807"/>
                  </a:ext>
                </a:extLst>
              </a:tr>
              <a:tr h="370840">
                <a:tc>
                  <a:txBody>
                    <a:bodyPr/>
                    <a:lstStyle/>
                    <a:p>
                      <a:pPr algn="l"/>
                      <a:r>
                        <a:rPr lang="en-US" b="1" dirty="0"/>
                        <a:t>Alone</a:t>
                      </a:r>
                      <a:endParaRPr lang="en-SG" b="1" dirty="0"/>
                    </a:p>
                  </a:txBody>
                  <a:tcPr anchor="ctr"/>
                </a:tc>
                <a:tc>
                  <a:txBody>
                    <a:bodyPr/>
                    <a:lstStyle/>
                    <a:p>
                      <a:pPr algn="ctr"/>
                      <a:r>
                        <a:rPr lang="en-US" dirty="0"/>
                        <a:t>Yes</a:t>
                      </a:r>
                      <a:endParaRPr lang="en-SG" dirty="0"/>
                    </a:p>
                  </a:txBody>
                  <a:tcPr anchor="ctr"/>
                </a:tc>
                <a:tc>
                  <a:txBody>
                    <a:bodyPr/>
                    <a:lstStyle/>
                    <a:p>
                      <a:pPr algn="ctr"/>
                      <a:r>
                        <a:rPr lang="en-US" dirty="0"/>
                        <a:t>-</a:t>
                      </a:r>
                      <a:endParaRPr lang="en-SG" dirty="0"/>
                    </a:p>
                  </a:txBody>
                  <a:tcPr anchor="ctr"/>
                </a:tc>
                <a:tc>
                  <a:txBody>
                    <a:bodyPr/>
                    <a:lstStyle/>
                    <a:p>
                      <a:pPr algn="ctr"/>
                      <a:r>
                        <a:rPr lang="en-US" dirty="0"/>
                        <a:t>No</a:t>
                      </a:r>
                      <a:endParaRPr lang="en-SG" dirty="0"/>
                    </a:p>
                  </a:txBody>
                  <a:tcPr anchor="ctr"/>
                </a:tc>
                <a:tc>
                  <a:txBody>
                    <a:bodyPr/>
                    <a:lstStyle/>
                    <a:p>
                      <a:pPr algn="ctr"/>
                      <a:r>
                        <a:rPr lang="en-US" dirty="0"/>
                        <a:t>No</a:t>
                      </a:r>
                      <a:endParaRPr lang="en-SG" dirty="0"/>
                    </a:p>
                  </a:txBody>
                  <a:tcPr anchor="ctr"/>
                </a:tc>
                <a:extLst>
                  <a:ext uri="{0D108BD9-81ED-4DB2-BD59-A6C34878D82A}">
                    <a16:rowId xmlns:a16="http://schemas.microsoft.com/office/drawing/2014/main" val="28706038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colleagues</a:t>
                      </a:r>
                      <a:endParaRPr lang="en-SG" b="1" dirty="0"/>
                    </a:p>
                  </a:txBody>
                  <a:tcPr anchor="ctr"/>
                </a:tc>
                <a:tc>
                  <a:txBody>
                    <a:bodyPr/>
                    <a:lstStyle/>
                    <a:p>
                      <a:pPr algn="ctr"/>
                      <a:r>
                        <a:rPr lang="en-US" dirty="0"/>
                        <a:t>Yes</a:t>
                      </a:r>
                      <a:endParaRPr lang="en-SG" dirty="0"/>
                    </a:p>
                  </a:txBody>
                  <a:tcPr anchor="ctr"/>
                </a:tc>
                <a:tc>
                  <a:txBody>
                    <a:bodyPr/>
                    <a:lstStyle/>
                    <a:p>
                      <a:pPr algn="ctr"/>
                      <a:r>
                        <a:rPr lang="en-US" dirty="0"/>
                        <a:t>Yes</a:t>
                      </a:r>
                      <a:endParaRPr lang="en-SG" dirty="0"/>
                    </a:p>
                  </a:txBody>
                  <a:tcPr anchor="ctr"/>
                </a:tc>
                <a:tc>
                  <a:txBody>
                    <a:bodyPr/>
                    <a:lstStyle/>
                    <a:p>
                      <a:pPr algn="ctr"/>
                      <a:r>
                        <a:rPr lang="en-US" dirty="0"/>
                        <a:t>No</a:t>
                      </a:r>
                      <a:endParaRPr lang="en-SG" dirty="0"/>
                    </a:p>
                  </a:txBody>
                  <a:tcPr anchor="ctr"/>
                </a:tc>
                <a:tc>
                  <a:txBody>
                    <a:bodyPr/>
                    <a:lstStyle/>
                    <a:p>
                      <a:pPr algn="ctr"/>
                      <a:r>
                        <a:rPr lang="en-US" dirty="0"/>
                        <a:t>No</a:t>
                      </a:r>
                      <a:endParaRPr lang="en-SG" dirty="0"/>
                    </a:p>
                  </a:txBody>
                  <a:tcPr anchor="ctr"/>
                </a:tc>
                <a:extLst>
                  <a:ext uri="{0D108BD9-81ED-4DB2-BD59-A6C34878D82A}">
                    <a16:rowId xmlns:a16="http://schemas.microsoft.com/office/drawing/2014/main" val="40821599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partners</a:t>
                      </a:r>
                      <a:endParaRPr lang="en-SG" b="1" dirty="0"/>
                    </a:p>
                  </a:txBody>
                  <a:tcPr anchor="ctr"/>
                </a:tc>
                <a:tc>
                  <a:txBody>
                    <a:bodyPr/>
                    <a:lstStyle/>
                    <a:p>
                      <a:pPr algn="ctr"/>
                      <a:r>
                        <a:rPr lang="en-US" dirty="0"/>
                        <a:t>No</a:t>
                      </a:r>
                      <a:endParaRPr lang="en-SG" dirty="0"/>
                    </a:p>
                  </a:txBody>
                  <a:tcPr anchor="ctr"/>
                </a:tc>
                <a:tc>
                  <a:txBody>
                    <a:bodyPr/>
                    <a:lstStyle/>
                    <a:p>
                      <a:pPr algn="ctr"/>
                      <a:r>
                        <a:rPr lang="en-US" dirty="0"/>
                        <a:t>No</a:t>
                      </a:r>
                      <a:endParaRPr lang="en-SG" dirty="0"/>
                    </a:p>
                  </a:txBody>
                  <a:tcPr anchor="ctr"/>
                </a:tc>
                <a:tc>
                  <a:txBody>
                    <a:bodyPr/>
                    <a:lstStyle/>
                    <a:p>
                      <a:pPr algn="ctr"/>
                      <a:r>
                        <a:rPr lang="en-US" dirty="0"/>
                        <a:t>Yes</a:t>
                      </a:r>
                      <a:endParaRPr lang="en-SG" dirty="0"/>
                    </a:p>
                  </a:txBody>
                  <a:tcPr anchor="ctr"/>
                </a:tc>
                <a:tc>
                  <a:txBody>
                    <a:bodyPr/>
                    <a:lstStyle/>
                    <a:p>
                      <a:pPr algn="ctr"/>
                      <a:r>
                        <a:rPr lang="en-US" dirty="0"/>
                        <a:t>-</a:t>
                      </a:r>
                      <a:endParaRPr lang="en-SG" dirty="0"/>
                    </a:p>
                  </a:txBody>
                  <a:tcPr anchor="ctr"/>
                </a:tc>
                <a:extLst>
                  <a:ext uri="{0D108BD9-81ED-4DB2-BD59-A6C34878D82A}">
                    <a16:rowId xmlns:a16="http://schemas.microsoft.com/office/drawing/2014/main" val="35130115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family</a:t>
                      </a:r>
                      <a:endParaRPr lang="en-SG" b="1" dirty="0"/>
                    </a:p>
                  </a:txBody>
                  <a:tcPr anchor="ctr"/>
                </a:tc>
                <a:tc>
                  <a:txBody>
                    <a:bodyPr/>
                    <a:lstStyle/>
                    <a:p>
                      <a:pPr algn="ctr"/>
                      <a:r>
                        <a:rPr lang="en-US" dirty="0"/>
                        <a:t>No</a:t>
                      </a:r>
                      <a:endParaRPr lang="en-SG" dirty="0"/>
                    </a:p>
                  </a:txBody>
                  <a:tcPr anchor="ctr"/>
                </a:tc>
                <a:tc>
                  <a:txBody>
                    <a:bodyPr/>
                    <a:lstStyle/>
                    <a:p>
                      <a:pPr algn="ctr"/>
                      <a:r>
                        <a:rPr lang="en-US" dirty="0"/>
                        <a:t>No</a:t>
                      </a:r>
                      <a:endParaRPr lang="en-SG" dirty="0"/>
                    </a:p>
                  </a:txBody>
                  <a:tcPr anchor="ctr"/>
                </a:tc>
                <a:tc>
                  <a:txBody>
                    <a:bodyPr/>
                    <a:lstStyle/>
                    <a:p>
                      <a:pPr algn="ctr"/>
                      <a:r>
                        <a:rPr lang="en-US" dirty="0"/>
                        <a:t>-</a:t>
                      </a:r>
                      <a:endParaRPr lang="en-SG" dirty="0"/>
                    </a:p>
                  </a:txBody>
                  <a:tcPr anchor="ctr"/>
                </a:tc>
                <a:tc>
                  <a:txBody>
                    <a:bodyPr/>
                    <a:lstStyle/>
                    <a:p>
                      <a:pPr algn="ctr"/>
                      <a:r>
                        <a:rPr lang="en-US" dirty="0"/>
                        <a:t>Yes</a:t>
                      </a:r>
                      <a:endParaRPr lang="en-SG" dirty="0"/>
                    </a:p>
                  </a:txBody>
                  <a:tcPr anchor="ctr"/>
                </a:tc>
                <a:extLst>
                  <a:ext uri="{0D108BD9-81ED-4DB2-BD59-A6C34878D82A}">
                    <a16:rowId xmlns:a16="http://schemas.microsoft.com/office/drawing/2014/main" val="1783415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children</a:t>
                      </a:r>
                      <a:endParaRPr lang="en-SG" b="1" dirty="0"/>
                    </a:p>
                  </a:txBody>
                  <a:tcPr anchor="ctr"/>
                </a:tc>
                <a:tc>
                  <a:txBody>
                    <a:bodyPr/>
                    <a:lstStyle/>
                    <a:p>
                      <a:pPr algn="ctr"/>
                      <a:r>
                        <a:rPr lang="en-US" dirty="0"/>
                        <a:t>No</a:t>
                      </a:r>
                      <a:endParaRPr lang="en-SG" dirty="0"/>
                    </a:p>
                  </a:txBody>
                  <a:tcPr anchor="ctr"/>
                </a:tc>
                <a:tc>
                  <a:txBody>
                    <a:bodyPr/>
                    <a:lstStyle/>
                    <a:p>
                      <a:pPr algn="ctr"/>
                      <a:r>
                        <a:rPr lang="en-US" dirty="0"/>
                        <a:t>No</a:t>
                      </a:r>
                      <a:endParaRPr lang="en-SG" dirty="0"/>
                    </a:p>
                  </a:txBody>
                  <a:tcPr anchor="ctr"/>
                </a:tc>
                <a:tc>
                  <a:txBody>
                    <a:bodyPr/>
                    <a:lstStyle/>
                    <a:p>
                      <a:pPr algn="ctr"/>
                      <a:r>
                        <a:rPr lang="en-US" dirty="0"/>
                        <a:t>-</a:t>
                      </a:r>
                      <a:endParaRPr lang="en-SG" dirty="0"/>
                    </a:p>
                  </a:txBody>
                  <a:tcPr anchor="ctr"/>
                </a:tc>
                <a:tc>
                  <a:txBody>
                    <a:bodyPr/>
                    <a:lstStyle/>
                    <a:p>
                      <a:pPr algn="ctr"/>
                      <a:r>
                        <a:rPr lang="en-US" dirty="0"/>
                        <a:t>Yes</a:t>
                      </a:r>
                      <a:endParaRPr lang="en-SG" dirty="0"/>
                    </a:p>
                  </a:txBody>
                  <a:tcPr anchor="ctr"/>
                </a:tc>
                <a:extLst>
                  <a:ext uri="{0D108BD9-81ED-4DB2-BD59-A6C34878D82A}">
                    <a16:rowId xmlns:a16="http://schemas.microsoft.com/office/drawing/2014/main" val="21006348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Accommodation Spend</a:t>
                      </a:r>
                      <a:endParaRPr lang="en-SG" b="1" dirty="0"/>
                    </a:p>
                  </a:txBody>
                  <a:tcPr anchor="ctr"/>
                </a:tc>
                <a:tc>
                  <a:txBody>
                    <a:bodyPr/>
                    <a:lstStyle/>
                    <a:p>
                      <a:pPr algn="ctr"/>
                      <a:r>
                        <a:rPr lang="en-US" dirty="0"/>
                        <a:t>Highest</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endParaRPr lang="en-SG" dirty="0"/>
                    </a:p>
                  </a:txBody>
                  <a:tcPr anchor="ctr"/>
                </a:tc>
                <a:tc>
                  <a:txBody>
                    <a:bodyPr/>
                    <a:lstStyle/>
                    <a:p>
                      <a:pPr algn="ctr"/>
                      <a:r>
                        <a:rPr lang="en-US" dirty="0"/>
                        <a:t>Lowest</a:t>
                      </a:r>
                      <a:endParaRPr lang="en-SG" dirty="0"/>
                    </a:p>
                  </a:txBody>
                  <a:tcPr anchor="ctr"/>
                </a:tc>
                <a:extLst>
                  <a:ext uri="{0D108BD9-81ED-4DB2-BD59-A6C34878D82A}">
                    <a16:rowId xmlns:a16="http://schemas.microsoft.com/office/drawing/2014/main" val="36906640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F&amp;B Spend</a:t>
                      </a:r>
                      <a:endParaRPr lang="en-SG" b="1" dirty="0"/>
                    </a:p>
                  </a:txBody>
                  <a:tcPr anchor="ctr"/>
                </a:tc>
                <a:tc>
                  <a:txBody>
                    <a:bodyPr/>
                    <a:lstStyle/>
                    <a:p>
                      <a:pPr algn="ctr"/>
                      <a:r>
                        <a:rPr lang="en-US" dirty="0"/>
                        <a:t>Highest</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endParaRPr lang="en-SG" dirty="0"/>
                    </a:p>
                  </a:txBody>
                  <a:tcPr anchor="ctr"/>
                </a:tc>
                <a:tc>
                  <a:txBody>
                    <a:bodyPr/>
                    <a:lstStyle/>
                    <a:p>
                      <a:pPr algn="ctr"/>
                      <a:r>
                        <a:rPr lang="en-US" dirty="0"/>
                        <a:t>Lowest</a:t>
                      </a:r>
                      <a:endParaRPr lang="en-SG" dirty="0"/>
                    </a:p>
                  </a:txBody>
                  <a:tcPr anchor="ctr"/>
                </a:tc>
                <a:extLst>
                  <a:ext uri="{0D108BD9-81ED-4DB2-BD59-A6C34878D82A}">
                    <a16:rowId xmlns:a16="http://schemas.microsoft.com/office/drawing/2014/main" val="3059837991"/>
                  </a:ext>
                </a:extLst>
              </a:tr>
            </a:tbl>
          </a:graphicData>
        </a:graphic>
      </p:graphicFrame>
    </p:spTree>
    <p:extLst>
      <p:ext uri="{BB962C8B-B14F-4D97-AF65-F5344CB8AC3E}">
        <p14:creationId xmlns:p14="http://schemas.microsoft.com/office/powerpoint/2010/main" val="2372518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32AF3C-0E33-4DF2-9B68-5BCDBCA30C7C}"/>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580784"/>
            <a:ext cx="6191720" cy="3006251"/>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Non-Medical Expenses </a:t>
            </a:r>
          </a:p>
          <a:p>
            <a:r>
              <a:rPr lang="en-GB" sz="6000" dirty="0">
                <a:solidFill>
                  <a:schemeClr val="bg1"/>
                </a:solidFill>
              </a:rPr>
              <a:t>– </a:t>
            </a:r>
            <a:r>
              <a:rPr lang="en-GB" sz="6000" dirty="0" err="1">
                <a:solidFill>
                  <a:schemeClr val="bg1"/>
                </a:solidFill>
              </a:rPr>
              <a:t>Indepth</a:t>
            </a:r>
            <a:endParaRPr lang="en-GB" sz="6000" dirty="0">
              <a:solidFill>
                <a:schemeClr val="bg1"/>
              </a:solidFill>
            </a:endParaRPr>
          </a:p>
        </p:txBody>
      </p:sp>
      <p:sp>
        <p:nvSpPr>
          <p:cNvPr id="8" name="Content Placeholder 8">
            <a:extLst>
              <a:ext uri="{FF2B5EF4-FFF2-40B4-BE49-F238E27FC236}">
                <a16:creationId xmlns:a16="http://schemas.microsoft.com/office/drawing/2014/main" id="{5FC929B3-3F51-4014-969D-DA1DCD383FC0}"/>
              </a:ext>
            </a:extLst>
          </p:cNvPr>
          <p:cNvSpPr txBox="1">
            <a:spLocks/>
          </p:cNvSpPr>
          <p:nvPr/>
        </p:nvSpPr>
        <p:spPr>
          <a:xfrm>
            <a:off x="360000" y="3758037"/>
            <a:ext cx="4383450" cy="2884998"/>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Coverage</a:t>
            </a:r>
            <a:endParaRPr lang="en-US" sz="2000" b="1" dirty="0">
              <a:solidFill>
                <a:schemeClr val="bg1"/>
              </a:solidFill>
            </a:endParaRPr>
          </a:p>
          <a:p>
            <a:r>
              <a:rPr lang="en-GB" sz="2000" b="1" dirty="0">
                <a:solidFill>
                  <a:schemeClr val="bg1"/>
                </a:solidFill>
              </a:rPr>
              <a:t>Examining subgroups of visitors using non-medical expenses</a:t>
            </a:r>
          </a:p>
          <a:p>
            <a:r>
              <a:rPr lang="en-GB" sz="2000" b="1" dirty="0">
                <a:solidFill>
                  <a:schemeClr val="bg1"/>
                </a:solidFill>
              </a:rPr>
              <a:t>Who do our highest-value spends tend to be?</a:t>
            </a:r>
          </a:p>
        </p:txBody>
      </p:sp>
      <p:pic>
        <p:nvPicPr>
          <p:cNvPr id="3" name="Picture 2" descr="A picture containing indoor&#10;&#10;Description automatically generated">
            <a:extLst>
              <a:ext uri="{FF2B5EF4-FFF2-40B4-BE49-F238E27FC236}">
                <a16:creationId xmlns:a16="http://schemas.microsoft.com/office/drawing/2014/main" id="{D8F02FBE-3B31-4407-BF06-EB4E4393BD80}"/>
              </a:ext>
            </a:extLst>
          </p:cNvPr>
          <p:cNvPicPr>
            <a:picLocks noChangeAspect="1"/>
          </p:cNvPicPr>
          <p:nvPr/>
        </p:nvPicPr>
        <p:blipFill rotWithShape="1">
          <a:blip r:embed="rId2"/>
          <a:srcRect r="43933"/>
          <a:stretch/>
        </p:blipFill>
        <p:spPr>
          <a:xfrm>
            <a:off x="6424386" y="0"/>
            <a:ext cx="5767614" cy="6858000"/>
          </a:xfrm>
          <a:prstGeom prst="rect">
            <a:avLst/>
          </a:prstGeom>
        </p:spPr>
      </p:pic>
    </p:spTree>
    <p:extLst>
      <p:ext uri="{BB962C8B-B14F-4D97-AF65-F5344CB8AC3E}">
        <p14:creationId xmlns:p14="http://schemas.microsoft.com/office/powerpoint/2010/main" val="41227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Non-medical spends</a:t>
            </a:r>
            <a:r>
              <a:rPr lang="en-GB" baseline="30000" dirty="0"/>
              <a:t>1</a:t>
            </a:r>
            <a:r>
              <a:rPr lang="en-GB" dirty="0"/>
              <a:t> consistently increase with age, up till 65, where they revert back to lesser amounts. </a:t>
            </a:r>
            <a:endParaRPr lang="en-GB" sz="2800" dirty="0"/>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r>
              <a:rPr lang="en-US" dirty="0"/>
              <a:t>1 Non-medical is defined as total expenses spent minus medical expenses (as medical spends often constitute a large percentage of total fees spent)</a:t>
            </a:r>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32</a:t>
            </a:fld>
            <a:endParaRPr lang="en-GB" dirty="0"/>
          </a:p>
        </p:txBody>
      </p:sp>
      <p:pic>
        <p:nvPicPr>
          <p:cNvPr id="26628" name="Picture 4">
            <a:extLst>
              <a:ext uri="{FF2B5EF4-FFF2-40B4-BE49-F238E27FC236}">
                <a16:creationId xmlns:a16="http://schemas.microsoft.com/office/drawing/2014/main" id="{82B5571C-DCC3-45EC-BFF1-CCBB3EC81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339" y="1386906"/>
            <a:ext cx="6677025" cy="35337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5AFB914-D4C2-424F-8E1A-69DE57DEEBED}"/>
              </a:ext>
            </a:extLst>
          </p:cNvPr>
          <p:cNvSpPr txBox="1"/>
          <p:nvPr/>
        </p:nvSpPr>
        <p:spPr>
          <a:xfrm>
            <a:off x="359999" y="5280594"/>
            <a:ext cx="9063316" cy="646331"/>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Violin plot of non-medical expenses, by age</a:t>
            </a:r>
          </a:p>
        </p:txBody>
      </p:sp>
      <p:sp>
        <p:nvSpPr>
          <p:cNvPr id="12" name="Callout: Line 11">
            <a:extLst>
              <a:ext uri="{FF2B5EF4-FFF2-40B4-BE49-F238E27FC236}">
                <a16:creationId xmlns:a16="http://schemas.microsoft.com/office/drawing/2014/main" id="{4EB0CC81-05CD-4BEC-B878-2268418407B3}"/>
              </a:ext>
            </a:extLst>
          </p:cNvPr>
          <p:cNvSpPr/>
          <p:nvPr/>
        </p:nvSpPr>
        <p:spPr bwMode="ltGray">
          <a:xfrm>
            <a:off x="495300" y="2269086"/>
            <a:ext cx="1748791" cy="1053515"/>
          </a:xfrm>
          <a:prstGeom prst="borderCallout1">
            <a:avLst>
              <a:gd name="adj1" fmla="val 22654"/>
              <a:gd name="adj2" fmla="val 99151"/>
              <a:gd name="adj3" fmla="val 20454"/>
              <a:gd name="adj4" fmla="val 22294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Presence of long tails indicate high spending outliers within the age group, but younger age groups tend to have fatter bottoms (more densely clustered around lower spends)</a:t>
            </a:r>
            <a:endParaRPr lang="en-SG" sz="1400" b="0" dirty="0" err="1">
              <a:solidFill>
                <a:schemeClr val="tx1"/>
              </a:solidFill>
            </a:endParaRPr>
          </a:p>
        </p:txBody>
      </p:sp>
      <p:sp>
        <p:nvSpPr>
          <p:cNvPr id="14" name="Callout: Line 13">
            <a:extLst>
              <a:ext uri="{FF2B5EF4-FFF2-40B4-BE49-F238E27FC236}">
                <a16:creationId xmlns:a16="http://schemas.microsoft.com/office/drawing/2014/main" id="{5DC4FA73-1444-465E-AF33-E9C6304864DB}"/>
              </a:ext>
            </a:extLst>
          </p:cNvPr>
          <p:cNvSpPr/>
          <p:nvPr/>
        </p:nvSpPr>
        <p:spPr bwMode="ltGray">
          <a:xfrm>
            <a:off x="1042035" y="4160292"/>
            <a:ext cx="1202056" cy="403201"/>
          </a:xfrm>
          <a:prstGeom prst="borderCallout1">
            <a:avLst>
              <a:gd name="adj1" fmla="val 93524"/>
              <a:gd name="adj2" fmla="val 100736"/>
              <a:gd name="adj3" fmla="val 43599"/>
              <a:gd name="adj4" fmla="val 23173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Most common spends appear low</a:t>
            </a:r>
            <a:endParaRPr lang="en-SG" sz="1400" b="0" dirty="0" err="1">
              <a:solidFill>
                <a:schemeClr val="tx1"/>
              </a:solidFill>
            </a:endParaRPr>
          </a:p>
        </p:txBody>
      </p:sp>
      <p:sp>
        <p:nvSpPr>
          <p:cNvPr id="15" name="Callout: Line 14">
            <a:extLst>
              <a:ext uri="{FF2B5EF4-FFF2-40B4-BE49-F238E27FC236}">
                <a16:creationId xmlns:a16="http://schemas.microsoft.com/office/drawing/2014/main" id="{B0EC3AD9-61D7-4AE6-B5C0-6A66154915A3}"/>
              </a:ext>
            </a:extLst>
          </p:cNvPr>
          <p:cNvSpPr/>
          <p:nvPr/>
        </p:nvSpPr>
        <p:spPr bwMode="ltGray">
          <a:xfrm>
            <a:off x="8892540" y="2590794"/>
            <a:ext cx="1748791" cy="646332"/>
          </a:xfrm>
          <a:prstGeom prst="borderCallout1">
            <a:avLst>
              <a:gd name="adj1" fmla="val 53394"/>
              <a:gd name="adj2" fmla="val 204"/>
              <a:gd name="adj3" fmla="val 211252"/>
              <a:gd name="adj4" fmla="val -72629"/>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Distributions start to shift up as age increases, indicating that older visitors are likely to spend more</a:t>
            </a:r>
            <a:endParaRPr lang="en-SG" sz="1400" b="0" dirty="0" err="1">
              <a:solidFill>
                <a:schemeClr val="tx1"/>
              </a:solidFill>
            </a:endParaRPr>
          </a:p>
        </p:txBody>
      </p:sp>
      <p:cxnSp>
        <p:nvCxnSpPr>
          <p:cNvPr id="16" name="Straight Connector 15">
            <a:extLst>
              <a:ext uri="{FF2B5EF4-FFF2-40B4-BE49-F238E27FC236}">
                <a16:creationId xmlns:a16="http://schemas.microsoft.com/office/drawing/2014/main" id="{A5A55CDF-3FEC-4B29-B10A-8738EC85A88D}"/>
              </a:ext>
            </a:extLst>
          </p:cNvPr>
          <p:cNvCxnSpPr>
            <a:cxnSpLocks/>
          </p:cNvCxnSpPr>
          <p:nvPr/>
        </p:nvCxnSpPr>
        <p:spPr>
          <a:xfrm flipV="1">
            <a:off x="6565900" y="2762250"/>
            <a:ext cx="2326640" cy="1143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8" name="Callout: Line 17">
            <a:extLst>
              <a:ext uri="{FF2B5EF4-FFF2-40B4-BE49-F238E27FC236}">
                <a16:creationId xmlns:a16="http://schemas.microsoft.com/office/drawing/2014/main" id="{CD981D1F-CDDA-4131-8175-099E3AEC2BFB}"/>
              </a:ext>
            </a:extLst>
          </p:cNvPr>
          <p:cNvSpPr/>
          <p:nvPr/>
        </p:nvSpPr>
        <p:spPr bwMode="ltGray">
          <a:xfrm>
            <a:off x="8892540" y="3995989"/>
            <a:ext cx="1616709" cy="271211"/>
          </a:xfrm>
          <a:prstGeom prst="borderCallout1">
            <a:avLst>
              <a:gd name="adj1" fmla="val 53394"/>
              <a:gd name="adj2" fmla="val 204"/>
              <a:gd name="adj3" fmla="val 115685"/>
              <a:gd name="adj4" fmla="val -46419"/>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Bottoms appear less heavy</a:t>
            </a:r>
            <a:endParaRPr lang="en-SG" sz="1400" b="0" dirty="0" err="1">
              <a:solidFill>
                <a:schemeClr val="tx1"/>
              </a:solidFill>
            </a:endParaRPr>
          </a:p>
        </p:txBody>
      </p:sp>
    </p:spTree>
    <p:extLst>
      <p:ext uri="{BB962C8B-B14F-4D97-AF65-F5344CB8AC3E}">
        <p14:creationId xmlns:p14="http://schemas.microsoft.com/office/powerpoint/2010/main" val="97905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High-spending outliers tend to be male and unmarried, but married visitors consistently spend more. </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r>
              <a:rPr lang="en-GB" dirty="0"/>
              <a:t>1 Age might be a confounding variable behind these observations as older demographics tend to be married and more affluent</a:t>
            </a:r>
          </a:p>
        </p:txBody>
      </p:sp>
      <p:sp>
        <p:nvSpPr>
          <p:cNvPr id="3" name="Slide Number Placeholder 2">
            <a:extLst>
              <a:ext uri="{FF2B5EF4-FFF2-40B4-BE49-F238E27FC236}">
                <a16:creationId xmlns:a16="http://schemas.microsoft.com/office/drawing/2014/main" id="{B4C93AA1-578E-4FF5-81CF-22ADA2DD6C81}"/>
              </a:ext>
            </a:extLst>
          </p:cNvPr>
          <p:cNvSpPr>
            <a:spLocks noGrp="1"/>
          </p:cNvSpPr>
          <p:nvPr>
            <p:ph type="sldNum" sz="quarter" idx="10"/>
          </p:nvPr>
        </p:nvSpPr>
        <p:spPr/>
        <p:txBody>
          <a:bodyPr/>
          <a:lstStyle/>
          <a:p>
            <a:fld id="{4034BEE3-566C-4068-A777-C3A4762E861B}" type="slidenum">
              <a:rPr lang="en-GB" smtClean="0"/>
              <a:pPr/>
              <a:t>33</a:t>
            </a:fld>
            <a:endParaRPr lang="en-GB" dirty="0"/>
          </a:p>
        </p:txBody>
      </p:sp>
      <p:pic>
        <p:nvPicPr>
          <p:cNvPr id="27650" name="Picture 2">
            <a:extLst>
              <a:ext uri="{FF2B5EF4-FFF2-40B4-BE49-F238E27FC236}">
                <a16:creationId xmlns:a16="http://schemas.microsoft.com/office/drawing/2014/main" id="{365DDD82-3BBA-41B3-854E-CB94086EF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7" y="2120694"/>
            <a:ext cx="5414326" cy="286549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81482281-ED8D-4E68-95EE-49000CC9E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548" y="2120694"/>
            <a:ext cx="5414326" cy="28654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5341BEB-16C0-469F-8D27-D7A2D1A5C667}"/>
              </a:ext>
            </a:extLst>
          </p:cNvPr>
          <p:cNvSpPr txBox="1"/>
          <p:nvPr/>
        </p:nvSpPr>
        <p:spPr>
          <a:xfrm>
            <a:off x="359999" y="5648141"/>
            <a:ext cx="9063316" cy="646331"/>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Violin plot of non-medical expenses, by gender and marital status</a:t>
            </a:r>
          </a:p>
        </p:txBody>
      </p:sp>
      <p:sp>
        <p:nvSpPr>
          <p:cNvPr id="14" name="Callout: Line 13">
            <a:extLst>
              <a:ext uri="{FF2B5EF4-FFF2-40B4-BE49-F238E27FC236}">
                <a16:creationId xmlns:a16="http://schemas.microsoft.com/office/drawing/2014/main" id="{716D1D05-E0E4-4CED-8223-69D55C12E8F8}"/>
              </a:ext>
            </a:extLst>
          </p:cNvPr>
          <p:cNvSpPr/>
          <p:nvPr/>
        </p:nvSpPr>
        <p:spPr bwMode="ltGray">
          <a:xfrm>
            <a:off x="2233222" y="5015387"/>
            <a:ext cx="1976828" cy="478323"/>
          </a:xfrm>
          <a:prstGeom prst="borderCallout1">
            <a:avLst>
              <a:gd name="adj1" fmla="val -1153"/>
              <a:gd name="adj2" fmla="val 74887"/>
              <a:gd name="adj3" fmla="val -173278"/>
              <a:gd name="adj4" fmla="val 10957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Male visitors also appear to have fatter tail ends – indicates that male visitors tend to spend more </a:t>
            </a:r>
            <a:endParaRPr lang="en-SG" sz="1400" b="0" dirty="0" err="1">
              <a:solidFill>
                <a:schemeClr val="tx1"/>
              </a:solidFill>
            </a:endParaRPr>
          </a:p>
        </p:txBody>
      </p:sp>
      <p:sp>
        <p:nvSpPr>
          <p:cNvPr id="15" name="Callout: Line 14">
            <a:extLst>
              <a:ext uri="{FF2B5EF4-FFF2-40B4-BE49-F238E27FC236}">
                <a16:creationId xmlns:a16="http://schemas.microsoft.com/office/drawing/2014/main" id="{5065B0ED-96C9-43E4-A834-8EE0E18ADA6A}"/>
              </a:ext>
            </a:extLst>
          </p:cNvPr>
          <p:cNvSpPr/>
          <p:nvPr/>
        </p:nvSpPr>
        <p:spPr bwMode="ltGray">
          <a:xfrm>
            <a:off x="8256454" y="4933906"/>
            <a:ext cx="1702324" cy="478323"/>
          </a:xfrm>
          <a:prstGeom prst="borderCallout1">
            <a:avLst>
              <a:gd name="adj1" fmla="val -1153"/>
              <a:gd name="adj2" fmla="val 74887"/>
              <a:gd name="adj3" fmla="val -154853"/>
              <a:gd name="adj4" fmla="val 127253"/>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Married visitors have slightly thicker tails, indicating greater propensity to spend more</a:t>
            </a:r>
            <a:endParaRPr lang="en-SG" sz="1400" b="0" baseline="30000" dirty="0" err="1">
              <a:solidFill>
                <a:schemeClr val="tx1"/>
              </a:solidFill>
            </a:endParaRPr>
          </a:p>
        </p:txBody>
      </p:sp>
      <p:sp>
        <p:nvSpPr>
          <p:cNvPr id="17" name="Content Placeholder 13">
            <a:extLst>
              <a:ext uri="{FF2B5EF4-FFF2-40B4-BE49-F238E27FC236}">
                <a16:creationId xmlns:a16="http://schemas.microsoft.com/office/drawing/2014/main" id="{9F34F87B-EA83-4087-9ECE-7807C99121B8}"/>
              </a:ext>
            </a:extLst>
          </p:cNvPr>
          <p:cNvSpPr txBox="1">
            <a:spLocks/>
          </p:cNvSpPr>
          <p:nvPr/>
        </p:nvSpPr>
        <p:spPr>
          <a:xfrm>
            <a:off x="359998" y="1248810"/>
            <a:ext cx="11271317" cy="976089"/>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One possible reason for higher spends for married visitors: paying for food, shopping and accommodation for young children.</a:t>
            </a:r>
            <a:r>
              <a:rPr lang="en-US" sz="2000" baseline="30000" dirty="0"/>
              <a:t>1</a:t>
            </a:r>
            <a:r>
              <a:rPr lang="en-US" sz="2000" dirty="0"/>
              <a:t> </a:t>
            </a:r>
            <a:endParaRPr lang="en-SG" sz="2000" dirty="0"/>
          </a:p>
        </p:txBody>
      </p:sp>
    </p:spTree>
    <p:extLst>
      <p:ext uri="{BB962C8B-B14F-4D97-AF65-F5344CB8AC3E}">
        <p14:creationId xmlns:p14="http://schemas.microsoft.com/office/powerpoint/2010/main" val="130492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Non-medical spends differ across the companionship group makeups – highest spenders tend to be business visitors w/ colleagues or couples.</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34</a:t>
            </a:fld>
            <a:endParaRPr lang="en-GB" dirty="0"/>
          </a:p>
        </p:txBody>
      </p:sp>
      <p:pic>
        <p:nvPicPr>
          <p:cNvPr id="10" name="Picture 9">
            <a:extLst>
              <a:ext uri="{FF2B5EF4-FFF2-40B4-BE49-F238E27FC236}">
                <a16:creationId xmlns:a16="http://schemas.microsoft.com/office/drawing/2014/main" id="{63FCAD2F-66F7-4187-9356-4331BBF49C16}"/>
              </a:ext>
            </a:extLst>
          </p:cNvPr>
          <p:cNvPicPr>
            <a:picLocks noChangeAspect="1"/>
          </p:cNvPicPr>
          <p:nvPr/>
        </p:nvPicPr>
        <p:blipFill>
          <a:blip r:embed="rId2"/>
          <a:stretch>
            <a:fillRect/>
          </a:stretch>
        </p:blipFill>
        <p:spPr>
          <a:xfrm>
            <a:off x="359999" y="1397918"/>
            <a:ext cx="5836615" cy="4912484"/>
          </a:xfrm>
          <a:prstGeom prst="rect">
            <a:avLst/>
          </a:prstGeom>
        </p:spPr>
      </p:pic>
      <p:sp>
        <p:nvSpPr>
          <p:cNvPr id="9" name="TextBox 8">
            <a:extLst>
              <a:ext uri="{FF2B5EF4-FFF2-40B4-BE49-F238E27FC236}">
                <a16:creationId xmlns:a16="http://schemas.microsoft.com/office/drawing/2014/main" id="{CF314341-26B6-44D1-B00F-5E5680DBAE14}"/>
              </a:ext>
            </a:extLst>
          </p:cNvPr>
          <p:cNvSpPr txBox="1"/>
          <p:nvPr/>
        </p:nvSpPr>
        <p:spPr>
          <a:xfrm>
            <a:off x="6418555" y="5337899"/>
            <a:ext cx="5408318" cy="861774"/>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sz="1600" dirty="0"/>
              <a:t>Violin plot of non-medical expenses, by travel companions</a:t>
            </a:r>
          </a:p>
        </p:txBody>
      </p:sp>
      <p:sp>
        <p:nvSpPr>
          <p:cNvPr id="13" name="Content Placeholder 13">
            <a:extLst>
              <a:ext uri="{FF2B5EF4-FFF2-40B4-BE49-F238E27FC236}">
                <a16:creationId xmlns:a16="http://schemas.microsoft.com/office/drawing/2014/main" id="{B1CFF53C-CE54-4E85-BFBD-A970AD3D1FE2}"/>
              </a:ext>
            </a:extLst>
          </p:cNvPr>
          <p:cNvSpPr txBox="1">
            <a:spLocks/>
          </p:cNvSpPr>
          <p:nvPr/>
        </p:nvSpPr>
        <p:spPr>
          <a:xfrm>
            <a:off x="6418555" y="1397918"/>
            <a:ext cx="5408318" cy="3810824"/>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Notes</a:t>
            </a:r>
            <a:endParaRPr lang="en-US" sz="2000" dirty="0"/>
          </a:p>
          <a:p>
            <a:pPr marL="457200" indent="-457200">
              <a:buAutoNum type="arabicPeriod"/>
            </a:pPr>
            <a:r>
              <a:rPr lang="en-US" dirty="0"/>
              <a:t>Visitors with friends, family tend to spend less – possibly due to saving on accommodation / F&amp;B when visiting friends.</a:t>
            </a:r>
          </a:p>
          <a:p>
            <a:pPr marL="457200" indent="-457200">
              <a:buAutoNum type="arabicPeriod"/>
            </a:pPr>
            <a:r>
              <a:rPr lang="en-US" dirty="0"/>
              <a:t>Visitors with colleagues tend to spend more – possible expenses include entertaining, transport for travelling around Singapore.</a:t>
            </a:r>
          </a:p>
          <a:p>
            <a:pPr marL="457200" indent="-457200">
              <a:buAutoNum type="arabicPeriod"/>
            </a:pPr>
            <a:r>
              <a:rPr lang="en-US" dirty="0"/>
              <a:t>Solo </a:t>
            </a:r>
            <a:r>
              <a:rPr lang="en-US" dirty="0" err="1"/>
              <a:t>travellers</a:t>
            </a:r>
            <a:r>
              <a:rPr lang="en-US" dirty="0"/>
              <a:t> tend to spend more – likely as they tend to spend more time in Singapore.</a:t>
            </a:r>
          </a:p>
          <a:p>
            <a:pPr marL="457200" indent="-457200">
              <a:buAutoNum type="arabicPeriod"/>
            </a:pPr>
            <a:r>
              <a:rPr lang="en-US" dirty="0"/>
              <a:t>Visitors with partners tend to spend more – possibly due to honeymoon / vacation effects leading to more spending on shopping / F&amp;B.</a:t>
            </a:r>
            <a:endParaRPr lang="en-US" sz="2000" dirty="0"/>
          </a:p>
        </p:txBody>
      </p:sp>
    </p:spTree>
    <p:extLst>
      <p:ext uri="{BB962C8B-B14F-4D97-AF65-F5344CB8AC3E}">
        <p14:creationId xmlns:p14="http://schemas.microsoft.com/office/powerpoint/2010/main" val="256910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B732A-D47A-4F76-8044-35ECCD5762E4}"/>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1006645"/>
            <a:ext cx="5736000" cy="1224007"/>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Stay Length </a:t>
            </a:r>
          </a:p>
          <a:p>
            <a:r>
              <a:rPr lang="en-GB" sz="6000" dirty="0">
                <a:solidFill>
                  <a:schemeClr val="bg1"/>
                </a:solidFill>
              </a:rPr>
              <a:t>– </a:t>
            </a:r>
            <a:r>
              <a:rPr lang="en-GB" sz="6000" dirty="0" err="1">
                <a:solidFill>
                  <a:schemeClr val="bg1"/>
                </a:solidFill>
              </a:rPr>
              <a:t>Indepth</a:t>
            </a:r>
            <a:endParaRPr lang="en-GB" sz="6000" dirty="0">
              <a:solidFill>
                <a:schemeClr val="bg1"/>
              </a:solidFill>
            </a:endParaRPr>
          </a:p>
          <a:p>
            <a:endParaRPr lang="en-GB" sz="6000" dirty="0">
              <a:solidFill>
                <a:schemeClr val="bg1"/>
              </a:solidFill>
            </a:endParaRPr>
          </a:p>
        </p:txBody>
      </p:sp>
      <p:sp>
        <p:nvSpPr>
          <p:cNvPr id="6" name="Content Placeholder 8">
            <a:extLst>
              <a:ext uri="{FF2B5EF4-FFF2-40B4-BE49-F238E27FC236}">
                <a16:creationId xmlns:a16="http://schemas.microsoft.com/office/drawing/2014/main" id="{9FEFA0B1-3F0C-44D4-8C91-26113C702B87}"/>
              </a:ext>
            </a:extLst>
          </p:cNvPr>
          <p:cNvSpPr txBox="1">
            <a:spLocks/>
          </p:cNvSpPr>
          <p:nvPr/>
        </p:nvSpPr>
        <p:spPr>
          <a:xfrm>
            <a:off x="360000" y="3237296"/>
            <a:ext cx="3602400" cy="3451371"/>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Coverage</a:t>
            </a:r>
            <a:endParaRPr lang="en-US" sz="2000" b="1" dirty="0">
              <a:solidFill>
                <a:schemeClr val="bg1"/>
              </a:solidFill>
            </a:endParaRPr>
          </a:p>
          <a:p>
            <a:r>
              <a:rPr lang="en-GB" sz="2000" b="1" dirty="0">
                <a:solidFill>
                  <a:schemeClr val="bg1"/>
                </a:solidFill>
              </a:rPr>
              <a:t>Examining subgroups of visitors using stay length</a:t>
            </a:r>
          </a:p>
          <a:p>
            <a:r>
              <a:rPr lang="en-GB" sz="2000" b="1" dirty="0">
                <a:solidFill>
                  <a:schemeClr val="bg1"/>
                </a:solidFill>
              </a:rPr>
              <a:t>Can we detect any patterns or trends in our data?</a:t>
            </a:r>
          </a:p>
        </p:txBody>
      </p:sp>
      <p:pic>
        <p:nvPicPr>
          <p:cNvPr id="7" name="Picture 6" descr="A low angle view of a building&#10;&#10;Description automatically generated with low confidence">
            <a:extLst>
              <a:ext uri="{FF2B5EF4-FFF2-40B4-BE49-F238E27FC236}">
                <a16:creationId xmlns:a16="http://schemas.microsoft.com/office/drawing/2014/main" id="{21C185D7-2B68-4D47-8A4B-29B7E0EA9F2C}"/>
              </a:ext>
            </a:extLst>
          </p:cNvPr>
          <p:cNvPicPr>
            <a:picLocks noChangeAspect="1"/>
          </p:cNvPicPr>
          <p:nvPr/>
        </p:nvPicPr>
        <p:blipFill rotWithShape="1">
          <a:blip r:embed="rId2"/>
          <a:srcRect l="23647" r="12861"/>
          <a:stretch/>
        </p:blipFill>
        <p:spPr>
          <a:xfrm>
            <a:off x="5660571" y="0"/>
            <a:ext cx="6531429" cy="6858000"/>
          </a:xfrm>
          <a:prstGeom prst="rect">
            <a:avLst/>
          </a:prstGeom>
        </p:spPr>
      </p:pic>
    </p:spTree>
    <p:extLst>
      <p:ext uri="{BB962C8B-B14F-4D97-AF65-F5344CB8AC3E}">
        <p14:creationId xmlns:p14="http://schemas.microsoft.com/office/powerpoint/2010/main" val="81442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6575FCC-16E6-4B5C-868E-42C8C09EF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488" y="1566862"/>
            <a:ext cx="6677025" cy="353377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sz="2800" dirty="0"/>
              <a:t>Stay lengths tends to get shorter and less variable in the middle of age demographics.</a:t>
            </a:r>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36</a:t>
            </a:fld>
            <a:endParaRPr lang="en-GB" dirty="0"/>
          </a:p>
        </p:txBody>
      </p:sp>
      <p:sp>
        <p:nvSpPr>
          <p:cNvPr id="9" name="TextBox 8">
            <a:extLst>
              <a:ext uri="{FF2B5EF4-FFF2-40B4-BE49-F238E27FC236}">
                <a16:creationId xmlns:a16="http://schemas.microsoft.com/office/drawing/2014/main" id="{95AFB914-D4C2-424F-8E1A-69DE57DEEBED}"/>
              </a:ext>
            </a:extLst>
          </p:cNvPr>
          <p:cNvSpPr txBox="1"/>
          <p:nvPr/>
        </p:nvSpPr>
        <p:spPr>
          <a:xfrm>
            <a:off x="359999" y="5460550"/>
            <a:ext cx="9063316" cy="646331"/>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Violin plot of stay length, by age</a:t>
            </a:r>
          </a:p>
        </p:txBody>
      </p:sp>
      <p:sp>
        <p:nvSpPr>
          <p:cNvPr id="15" name="Callout: Line 14">
            <a:extLst>
              <a:ext uri="{FF2B5EF4-FFF2-40B4-BE49-F238E27FC236}">
                <a16:creationId xmlns:a16="http://schemas.microsoft.com/office/drawing/2014/main" id="{B0EC3AD9-61D7-4AE6-B5C0-6A66154915A3}"/>
              </a:ext>
            </a:extLst>
          </p:cNvPr>
          <p:cNvSpPr/>
          <p:nvPr/>
        </p:nvSpPr>
        <p:spPr bwMode="ltGray">
          <a:xfrm>
            <a:off x="10378441" y="2775146"/>
            <a:ext cx="1226820" cy="646332"/>
          </a:xfrm>
          <a:prstGeom prst="borderCallout1">
            <a:avLst>
              <a:gd name="adj1" fmla="val 53394"/>
              <a:gd name="adj2" fmla="val 204"/>
              <a:gd name="adj3" fmla="val 175883"/>
              <a:gd name="adj4" fmla="val -102443"/>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Spread out distributions indicate large variability in stay lengths</a:t>
            </a:r>
            <a:endParaRPr lang="en-SG" sz="1400" b="0" dirty="0" err="1">
              <a:solidFill>
                <a:schemeClr val="tx1"/>
              </a:solidFill>
            </a:endParaRPr>
          </a:p>
        </p:txBody>
      </p:sp>
      <p:sp>
        <p:nvSpPr>
          <p:cNvPr id="18" name="Callout: Line 17">
            <a:extLst>
              <a:ext uri="{FF2B5EF4-FFF2-40B4-BE49-F238E27FC236}">
                <a16:creationId xmlns:a16="http://schemas.microsoft.com/office/drawing/2014/main" id="{CD981D1F-CDDA-4131-8175-099E3AEC2BFB}"/>
              </a:ext>
            </a:extLst>
          </p:cNvPr>
          <p:cNvSpPr/>
          <p:nvPr/>
        </p:nvSpPr>
        <p:spPr bwMode="ltGray">
          <a:xfrm>
            <a:off x="8136053" y="5144988"/>
            <a:ext cx="1061805" cy="271211"/>
          </a:xfrm>
          <a:prstGeom prst="borderCallout1">
            <a:avLst>
              <a:gd name="adj1" fmla="val 53394"/>
              <a:gd name="adj2" fmla="val 204"/>
              <a:gd name="adj3" fmla="val -245310"/>
              <a:gd name="adj4" fmla="val -15102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Heavier bottoms</a:t>
            </a:r>
            <a:endParaRPr lang="en-SG" sz="1400" b="0" dirty="0" err="1">
              <a:solidFill>
                <a:schemeClr val="tx1"/>
              </a:solidFill>
            </a:endParaRPr>
          </a:p>
        </p:txBody>
      </p:sp>
      <p:sp>
        <p:nvSpPr>
          <p:cNvPr id="17" name="Callout: Line 16">
            <a:extLst>
              <a:ext uri="{FF2B5EF4-FFF2-40B4-BE49-F238E27FC236}">
                <a16:creationId xmlns:a16="http://schemas.microsoft.com/office/drawing/2014/main" id="{61964645-A4B5-4A7C-A648-0F7CD6039CD6}"/>
              </a:ext>
            </a:extLst>
          </p:cNvPr>
          <p:cNvSpPr/>
          <p:nvPr/>
        </p:nvSpPr>
        <p:spPr bwMode="ltGray">
          <a:xfrm>
            <a:off x="1042035" y="2410924"/>
            <a:ext cx="1226820" cy="646332"/>
          </a:xfrm>
          <a:prstGeom prst="borderCallout1">
            <a:avLst>
              <a:gd name="adj1" fmla="val 76973"/>
              <a:gd name="adj2" fmla="val 99583"/>
              <a:gd name="adj3" fmla="val 254873"/>
              <a:gd name="adj4" fmla="val 222402"/>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Spread out distributions indicate large variability in stay lengths</a:t>
            </a:r>
            <a:endParaRPr lang="en-SG" sz="1400" b="0" dirty="0" err="1">
              <a:solidFill>
                <a:schemeClr val="tx1"/>
              </a:solidFill>
            </a:endParaRPr>
          </a:p>
        </p:txBody>
      </p:sp>
      <p:sp>
        <p:nvSpPr>
          <p:cNvPr id="19" name="Footer Placeholder 3">
            <a:extLst>
              <a:ext uri="{FF2B5EF4-FFF2-40B4-BE49-F238E27FC236}">
                <a16:creationId xmlns:a16="http://schemas.microsoft.com/office/drawing/2014/main" id="{EA384388-0EF4-48DE-AA7B-72A70F69E0C6}"/>
              </a:ext>
            </a:extLst>
          </p:cNvPr>
          <p:cNvSpPr>
            <a:spLocks noGrp="1"/>
          </p:cNvSpPr>
          <p:nvPr>
            <p:ph type="ftr" sz="quarter" idx="11"/>
          </p:nvPr>
        </p:nvSpPr>
        <p:spPr>
          <a:xfrm>
            <a:off x="359998" y="6390000"/>
            <a:ext cx="9939701" cy="198000"/>
          </a:xfrm>
        </p:spPr>
        <p:txBody>
          <a:bodyPr/>
          <a:lstStyle/>
          <a:p>
            <a:r>
              <a:rPr lang="en-GB" dirty="0"/>
              <a:t>1 Underlying reasons could include purpose of visits: some middle-aged visitors were visiting on business and therefore spent little time, while younger and older demographics visited SG for educational / healthcare purposes</a:t>
            </a:r>
          </a:p>
        </p:txBody>
      </p:sp>
    </p:spTree>
    <p:extLst>
      <p:ext uri="{BB962C8B-B14F-4D97-AF65-F5344CB8AC3E}">
        <p14:creationId xmlns:p14="http://schemas.microsoft.com/office/powerpoint/2010/main" val="87157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F0A2AE-D1C6-4C02-B853-D60BE636B1A6}"/>
              </a:ext>
            </a:extLst>
          </p:cNvPr>
          <p:cNvSpPr>
            <a:spLocks noGrp="1"/>
          </p:cNvSpPr>
          <p:nvPr>
            <p:ph type="title"/>
          </p:nvPr>
        </p:nvSpPr>
        <p:spPr/>
        <p:txBody>
          <a:bodyPr/>
          <a:lstStyle/>
          <a:p>
            <a:r>
              <a:rPr lang="en-GB" sz="2800" dirty="0"/>
              <a:t>Business visitors tend to stay the shortest, while education-related visitors tend to stay the longest.</a:t>
            </a:r>
          </a:p>
        </p:txBody>
      </p:sp>
      <p:sp>
        <p:nvSpPr>
          <p:cNvPr id="3" name="Slide Number Placeholder 2">
            <a:extLst>
              <a:ext uri="{FF2B5EF4-FFF2-40B4-BE49-F238E27FC236}">
                <a16:creationId xmlns:a16="http://schemas.microsoft.com/office/drawing/2014/main" id="{FD6F4DF7-D01B-4E32-AC63-1CB648177AD0}"/>
              </a:ext>
            </a:extLst>
          </p:cNvPr>
          <p:cNvSpPr>
            <a:spLocks noGrp="1"/>
          </p:cNvSpPr>
          <p:nvPr>
            <p:ph type="sldNum" sz="quarter" idx="10"/>
          </p:nvPr>
        </p:nvSpPr>
        <p:spPr/>
        <p:txBody>
          <a:bodyPr/>
          <a:lstStyle/>
          <a:p>
            <a:fld id="{4034BEE3-566C-4068-A777-C3A4762E861B}" type="slidenum">
              <a:rPr lang="en-GB" smtClean="0"/>
              <a:pPr/>
              <a:t>37</a:t>
            </a:fld>
            <a:endParaRPr lang="en-GB" dirty="0"/>
          </a:p>
        </p:txBody>
      </p:sp>
      <p:pic>
        <p:nvPicPr>
          <p:cNvPr id="30722" name="Picture 2">
            <a:extLst>
              <a:ext uri="{FF2B5EF4-FFF2-40B4-BE49-F238E27FC236}">
                <a16:creationId xmlns:a16="http://schemas.microsoft.com/office/drawing/2014/main" id="{171856A5-5768-4116-9BAC-C1C70AF4A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21" y="1662112"/>
            <a:ext cx="6677025" cy="35337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DC1382C-5D55-4A97-A852-D67679D736B7}"/>
              </a:ext>
            </a:extLst>
          </p:cNvPr>
          <p:cNvSpPr txBox="1"/>
          <p:nvPr/>
        </p:nvSpPr>
        <p:spPr>
          <a:xfrm>
            <a:off x="359999" y="5555304"/>
            <a:ext cx="9063316" cy="646331"/>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Violin plot of stay length, by purpose of visit group</a:t>
            </a:r>
          </a:p>
        </p:txBody>
      </p:sp>
      <p:sp>
        <p:nvSpPr>
          <p:cNvPr id="11" name="Content Placeholder 13">
            <a:extLst>
              <a:ext uri="{FF2B5EF4-FFF2-40B4-BE49-F238E27FC236}">
                <a16:creationId xmlns:a16="http://schemas.microsoft.com/office/drawing/2014/main" id="{3FDF43CF-78DB-47C8-9703-09441FC0B67B}"/>
              </a:ext>
            </a:extLst>
          </p:cNvPr>
          <p:cNvSpPr txBox="1">
            <a:spLocks/>
          </p:cNvSpPr>
          <p:nvPr/>
        </p:nvSpPr>
        <p:spPr>
          <a:xfrm>
            <a:off x="7599286" y="2403762"/>
            <a:ext cx="4227588" cy="2230382"/>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t>These trends are indicative of the length of activities that these travellers visit Singapore for; trade shows, meetings, exhibitions appear to take less time, while school trips, company trainings, and holiday camps tend to span more days.</a:t>
            </a:r>
          </a:p>
        </p:txBody>
      </p:sp>
    </p:spTree>
    <p:extLst>
      <p:ext uri="{BB962C8B-B14F-4D97-AF65-F5344CB8AC3E}">
        <p14:creationId xmlns:p14="http://schemas.microsoft.com/office/powerpoint/2010/main" val="4165003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F0A2AE-D1C6-4C02-B853-D60BE636B1A6}"/>
              </a:ext>
            </a:extLst>
          </p:cNvPr>
          <p:cNvSpPr>
            <a:spLocks noGrp="1"/>
          </p:cNvSpPr>
          <p:nvPr>
            <p:ph type="title"/>
          </p:nvPr>
        </p:nvSpPr>
        <p:spPr/>
        <p:txBody>
          <a:bodyPr/>
          <a:lstStyle/>
          <a:p>
            <a:r>
              <a:rPr lang="en-GB" sz="2800" dirty="0"/>
              <a:t>Stay Length across companion groups appear to underscore purpose of visits. </a:t>
            </a:r>
          </a:p>
        </p:txBody>
      </p:sp>
      <p:sp>
        <p:nvSpPr>
          <p:cNvPr id="3" name="Slide Number Placeholder 2">
            <a:extLst>
              <a:ext uri="{FF2B5EF4-FFF2-40B4-BE49-F238E27FC236}">
                <a16:creationId xmlns:a16="http://schemas.microsoft.com/office/drawing/2014/main" id="{C4B3EEF6-6DEB-4272-A82B-8F4BE385009F}"/>
              </a:ext>
            </a:extLst>
          </p:cNvPr>
          <p:cNvSpPr>
            <a:spLocks noGrp="1"/>
          </p:cNvSpPr>
          <p:nvPr>
            <p:ph type="sldNum" sz="quarter" idx="10"/>
          </p:nvPr>
        </p:nvSpPr>
        <p:spPr/>
        <p:txBody>
          <a:bodyPr/>
          <a:lstStyle/>
          <a:p>
            <a:fld id="{4034BEE3-566C-4068-A777-C3A4762E861B}" type="slidenum">
              <a:rPr lang="en-GB" smtClean="0"/>
              <a:pPr/>
              <a:t>38</a:t>
            </a:fld>
            <a:endParaRPr lang="en-GB" dirty="0"/>
          </a:p>
        </p:txBody>
      </p:sp>
      <p:pic>
        <p:nvPicPr>
          <p:cNvPr id="28674" name="Picture 2">
            <a:extLst>
              <a:ext uri="{FF2B5EF4-FFF2-40B4-BE49-F238E27FC236}">
                <a16:creationId xmlns:a16="http://schemas.microsoft.com/office/drawing/2014/main" id="{114254E4-39E4-440B-956D-7C2CF6206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99" y="1522176"/>
            <a:ext cx="5626691" cy="4727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45B7B06-E28B-4261-A952-17FE451C21A3}"/>
              </a:ext>
            </a:extLst>
          </p:cNvPr>
          <p:cNvSpPr txBox="1"/>
          <p:nvPr/>
        </p:nvSpPr>
        <p:spPr>
          <a:xfrm>
            <a:off x="6418555" y="5359664"/>
            <a:ext cx="5408318" cy="615553"/>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sz="1600" dirty="0"/>
              <a:t>Violin plot of stay length, by travel companion</a:t>
            </a:r>
          </a:p>
        </p:txBody>
      </p:sp>
      <p:sp>
        <p:nvSpPr>
          <p:cNvPr id="13" name="Content Placeholder 13">
            <a:extLst>
              <a:ext uri="{FF2B5EF4-FFF2-40B4-BE49-F238E27FC236}">
                <a16:creationId xmlns:a16="http://schemas.microsoft.com/office/drawing/2014/main" id="{541B61A1-653A-48A8-A845-36C24ECC10BA}"/>
              </a:ext>
            </a:extLst>
          </p:cNvPr>
          <p:cNvSpPr txBox="1">
            <a:spLocks/>
          </p:cNvSpPr>
          <p:nvPr/>
        </p:nvSpPr>
        <p:spPr>
          <a:xfrm>
            <a:off x="6418555" y="1548840"/>
            <a:ext cx="5408318" cy="3810824"/>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Notes</a:t>
            </a:r>
          </a:p>
          <a:p>
            <a:pPr marL="457200" indent="-457200">
              <a:buAutoNum type="arabicPeriod"/>
            </a:pPr>
            <a:r>
              <a:rPr lang="en-US" sz="1800" dirty="0"/>
              <a:t>Solo </a:t>
            </a:r>
            <a:r>
              <a:rPr lang="en-US" sz="1800" dirty="0" err="1"/>
              <a:t>travellers</a:t>
            </a:r>
            <a:r>
              <a:rPr lang="en-US" sz="1800" dirty="0"/>
              <a:t> were more likely to spend more time in Singapore, possibly boosted by off-peak </a:t>
            </a:r>
            <a:r>
              <a:rPr lang="en-US" sz="1800" dirty="0" err="1"/>
              <a:t>travellers</a:t>
            </a:r>
            <a:r>
              <a:rPr lang="en-US" sz="1800" dirty="0"/>
              <a:t>, visitors on educational-related purposes. </a:t>
            </a:r>
          </a:p>
          <a:p>
            <a:pPr marL="457200" indent="-457200">
              <a:buAutoNum type="arabicPeriod"/>
            </a:pPr>
            <a:r>
              <a:rPr lang="en-US" sz="1800" dirty="0"/>
              <a:t>Family trips and trips with children tend to be longer – possibly reflective of slightly longer stay lengths for leisure purposes.</a:t>
            </a:r>
          </a:p>
          <a:p>
            <a:pPr marL="457200" indent="-457200">
              <a:buAutoNum type="arabicPeriod"/>
            </a:pPr>
            <a:r>
              <a:rPr lang="en-US" sz="1800" dirty="0"/>
              <a:t>Trips with colleagues tend to be shorter – underscoring the shorter stay lengths for business trips.</a:t>
            </a:r>
          </a:p>
        </p:txBody>
      </p:sp>
    </p:spTree>
    <p:extLst>
      <p:ext uri="{BB962C8B-B14F-4D97-AF65-F5344CB8AC3E}">
        <p14:creationId xmlns:p14="http://schemas.microsoft.com/office/powerpoint/2010/main" val="182318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sz="2800" dirty="0"/>
              <a:t>Characteristics of individuals who stay longer / spend more</a:t>
            </a:r>
          </a:p>
        </p:txBody>
      </p:sp>
      <p:sp>
        <p:nvSpPr>
          <p:cNvPr id="3" name="Slide Number Placeholder 2">
            <a:extLst>
              <a:ext uri="{FF2B5EF4-FFF2-40B4-BE49-F238E27FC236}">
                <a16:creationId xmlns:a16="http://schemas.microsoft.com/office/drawing/2014/main" id="{E3E31A73-02A0-4FFA-8D4A-C30A7C371B0A}"/>
              </a:ext>
            </a:extLst>
          </p:cNvPr>
          <p:cNvSpPr>
            <a:spLocks noGrp="1"/>
          </p:cNvSpPr>
          <p:nvPr>
            <p:ph type="sldNum" sz="quarter" idx="10"/>
          </p:nvPr>
        </p:nvSpPr>
        <p:spPr/>
        <p:txBody>
          <a:bodyPr/>
          <a:lstStyle/>
          <a:p>
            <a:fld id="{4034BEE3-566C-4068-A777-C3A4762E861B}" type="slidenum">
              <a:rPr lang="en-GB" smtClean="0"/>
              <a:pPr/>
              <a:t>39</a:t>
            </a:fld>
            <a:endParaRPr lang="en-GB" dirty="0"/>
          </a:p>
        </p:txBody>
      </p:sp>
      <p:graphicFrame>
        <p:nvGraphicFramePr>
          <p:cNvPr id="4" name="Table 4">
            <a:extLst>
              <a:ext uri="{FF2B5EF4-FFF2-40B4-BE49-F238E27FC236}">
                <a16:creationId xmlns:a16="http://schemas.microsoft.com/office/drawing/2014/main" id="{382CDC62-23C5-432F-8A44-477101CB845F}"/>
              </a:ext>
            </a:extLst>
          </p:cNvPr>
          <p:cNvGraphicFramePr>
            <a:graphicFrameLocks noGrp="1"/>
          </p:cNvGraphicFramePr>
          <p:nvPr>
            <p:extLst>
              <p:ext uri="{D42A27DB-BD31-4B8C-83A1-F6EECF244321}">
                <p14:modId xmlns:p14="http://schemas.microsoft.com/office/powerpoint/2010/main" val="415044202"/>
              </p:ext>
            </p:extLst>
          </p:nvPr>
        </p:nvGraphicFramePr>
        <p:xfrm>
          <a:off x="359998" y="1572339"/>
          <a:ext cx="11466874" cy="4079240"/>
        </p:xfrm>
        <a:graphic>
          <a:graphicData uri="http://schemas.openxmlformats.org/drawingml/2006/table">
            <a:tbl>
              <a:tblPr firstRow="1" bandRow="1">
                <a:tableStyleId>{073A0DAA-6AF3-43AB-8588-CEC1D06C72B9}</a:tableStyleId>
              </a:tblPr>
              <a:tblGrid>
                <a:gridCol w="3242352">
                  <a:extLst>
                    <a:ext uri="{9D8B030D-6E8A-4147-A177-3AD203B41FA5}">
                      <a16:colId xmlns:a16="http://schemas.microsoft.com/office/drawing/2014/main" val="2679077057"/>
                    </a:ext>
                  </a:extLst>
                </a:gridCol>
                <a:gridCol w="4112261">
                  <a:extLst>
                    <a:ext uri="{9D8B030D-6E8A-4147-A177-3AD203B41FA5}">
                      <a16:colId xmlns:a16="http://schemas.microsoft.com/office/drawing/2014/main" val="1470717716"/>
                    </a:ext>
                  </a:extLst>
                </a:gridCol>
                <a:gridCol w="4112261">
                  <a:extLst>
                    <a:ext uri="{9D8B030D-6E8A-4147-A177-3AD203B41FA5}">
                      <a16:colId xmlns:a16="http://schemas.microsoft.com/office/drawing/2014/main" val="4041367305"/>
                    </a:ext>
                  </a:extLst>
                </a:gridCol>
              </a:tblGrid>
              <a:tr h="370840">
                <a:tc>
                  <a:txBody>
                    <a:bodyPr/>
                    <a:lstStyle/>
                    <a:p>
                      <a:endParaRPr lang="en-SG" dirty="0"/>
                    </a:p>
                  </a:txBody>
                  <a:tcPr/>
                </a:tc>
                <a:tc>
                  <a:txBody>
                    <a:bodyPr/>
                    <a:lstStyle/>
                    <a:p>
                      <a:pPr algn="ctr"/>
                      <a:r>
                        <a:rPr lang="en-US" b="1" dirty="0"/>
                        <a:t>Non-Medical Spends</a:t>
                      </a:r>
                      <a:endParaRPr lang="en-SG" b="1" dirty="0"/>
                    </a:p>
                  </a:txBody>
                  <a:tcPr/>
                </a:tc>
                <a:tc>
                  <a:txBody>
                    <a:bodyPr/>
                    <a:lstStyle/>
                    <a:p>
                      <a:pPr algn="ctr"/>
                      <a:r>
                        <a:rPr lang="en-US" b="1" dirty="0"/>
                        <a:t>Stay Length</a:t>
                      </a:r>
                      <a:endParaRPr lang="en-SG" b="1" dirty="0"/>
                    </a:p>
                  </a:txBody>
                  <a:tcPr/>
                </a:tc>
                <a:extLst>
                  <a:ext uri="{0D108BD9-81ED-4DB2-BD59-A6C34878D82A}">
                    <a16:rowId xmlns:a16="http://schemas.microsoft.com/office/drawing/2014/main" val="41216762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Age</a:t>
                      </a:r>
                      <a:endParaRPr lang="en-SG" b="1" dirty="0"/>
                    </a:p>
                  </a:txBody>
                  <a:tcPr anchor="ctr"/>
                </a:tc>
                <a:tc>
                  <a:txBody>
                    <a:bodyPr/>
                    <a:lstStyle/>
                    <a:p>
                      <a:pPr algn="ctr"/>
                      <a:r>
                        <a:rPr lang="en-US" sz="1600" dirty="0"/>
                        <a:t>Tends to increase with age up till 65</a:t>
                      </a:r>
                      <a:endParaRPr lang="en-SG"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Longer for younger and older quartile</a:t>
                      </a:r>
                      <a:endParaRPr lang="en-SG" sz="1600" dirty="0"/>
                    </a:p>
                  </a:txBody>
                  <a:tcPr anchor="ctr"/>
                </a:tc>
                <a:extLst>
                  <a:ext uri="{0D108BD9-81ED-4DB2-BD59-A6C34878D82A}">
                    <a16:rowId xmlns:a16="http://schemas.microsoft.com/office/drawing/2014/main" val="2301235967"/>
                  </a:ext>
                </a:extLst>
              </a:tr>
              <a:tr h="370840">
                <a:tc>
                  <a:txBody>
                    <a:bodyPr/>
                    <a:lstStyle/>
                    <a:p>
                      <a:r>
                        <a:rPr lang="en-US" b="1" dirty="0"/>
                        <a:t>Gender</a:t>
                      </a:r>
                      <a:endParaRPr lang="en-SG" b="1" dirty="0"/>
                    </a:p>
                  </a:txBody>
                  <a:tcPr anchor="ctr"/>
                </a:tc>
                <a:tc>
                  <a:txBody>
                    <a:bodyPr/>
                    <a:lstStyle/>
                    <a:p>
                      <a:pPr algn="ctr"/>
                      <a:r>
                        <a:rPr lang="en-US" sz="1600" dirty="0"/>
                        <a:t>Higher when male</a:t>
                      </a:r>
                      <a:endParaRPr lang="en-SG"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Higher when female </a:t>
                      </a:r>
                      <a:endParaRPr lang="en-SG" sz="1600" dirty="0"/>
                    </a:p>
                  </a:txBody>
                  <a:tcPr anchor="ctr"/>
                </a:tc>
                <a:extLst>
                  <a:ext uri="{0D108BD9-81ED-4DB2-BD59-A6C34878D82A}">
                    <a16:rowId xmlns:a16="http://schemas.microsoft.com/office/drawing/2014/main" val="8718157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POV</a:t>
                      </a:r>
                      <a:endParaRPr lang="en-SG" b="1" dirty="0"/>
                    </a:p>
                  </a:txBody>
                  <a:tcPr anchor="ctr"/>
                </a:tc>
                <a:tc>
                  <a:txBody>
                    <a:bodyPr/>
                    <a:lstStyle/>
                    <a:p>
                      <a:pPr algn="ctr"/>
                      <a:r>
                        <a:rPr lang="en-US" sz="1600" dirty="0"/>
                        <a:t>Highest with business</a:t>
                      </a:r>
                      <a:endParaRPr lang="en-SG" sz="1600" dirty="0"/>
                    </a:p>
                  </a:txBody>
                  <a:tcPr anchor="ctr"/>
                </a:tc>
                <a:tc>
                  <a:txBody>
                    <a:bodyPr/>
                    <a:lstStyle/>
                    <a:p>
                      <a:pPr algn="ctr"/>
                      <a:r>
                        <a:rPr lang="en-US" sz="1600" dirty="0"/>
                        <a:t>Highest with education</a:t>
                      </a:r>
                      <a:endParaRPr lang="en-SG" sz="1600" dirty="0"/>
                    </a:p>
                  </a:txBody>
                  <a:tcPr anchor="ctr"/>
                </a:tc>
                <a:extLst>
                  <a:ext uri="{0D108BD9-81ED-4DB2-BD59-A6C34878D82A}">
                    <a16:rowId xmlns:a16="http://schemas.microsoft.com/office/drawing/2014/main" val="7160598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Marital Status</a:t>
                      </a:r>
                      <a:endParaRPr lang="en-SG" b="1" dirty="0"/>
                    </a:p>
                  </a:txBody>
                  <a:tcPr anchor="ctr"/>
                </a:tc>
                <a:tc>
                  <a:txBody>
                    <a:bodyPr/>
                    <a:lstStyle/>
                    <a:p>
                      <a:pPr algn="ctr"/>
                      <a:r>
                        <a:rPr lang="en-US" sz="1600" dirty="0"/>
                        <a:t>Higher when married</a:t>
                      </a:r>
                      <a:endParaRPr lang="en-SG" sz="1600" dirty="0"/>
                    </a:p>
                  </a:txBody>
                  <a:tcPr anchor="ctr"/>
                </a:tc>
                <a:tc>
                  <a:txBody>
                    <a:bodyPr/>
                    <a:lstStyle/>
                    <a:p>
                      <a:pPr algn="ctr"/>
                      <a:r>
                        <a:rPr lang="en-US" sz="1600" dirty="0"/>
                        <a:t>-</a:t>
                      </a:r>
                      <a:endParaRPr lang="en-SG" sz="1600" dirty="0"/>
                    </a:p>
                  </a:txBody>
                  <a:tcPr anchor="ctr"/>
                </a:tc>
                <a:extLst>
                  <a:ext uri="{0D108BD9-81ED-4DB2-BD59-A6C34878D82A}">
                    <a16:rowId xmlns:a16="http://schemas.microsoft.com/office/drawing/2014/main" val="2870603855"/>
                  </a:ext>
                </a:extLst>
              </a:tr>
              <a:tr h="370840">
                <a:tc>
                  <a:txBody>
                    <a:bodyPr/>
                    <a:lstStyle/>
                    <a:p>
                      <a:r>
                        <a:rPr lang="en-US" b="1" dirty="0"/>
                        <a:t>Alone</a:t>
                      </a:r>
                      <a:endParaRPr lang="en-SG" b="1" dirty="0"/>
                    </a:p>
                  </a:txBody>
                  <a:tcPr anchor="ctr"/>
                </a:tc>
                <a:tc>
                  <a:txBody>
                    <a:bodyPr/>
                    <a:lstStyle/>
                    <a:p>
                      <a:pPr algn="ctr"/>
                      <a:r>
                        <a:rPr lang="en-US" sz="1600" dirty="0"/>
                        <a:t>Higher when alone</a:t>
                      </a:r>
                      <a:endParaRPr lang="en-SG"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Higher when alone</a:t>
                      </a:r>
                      <a:endParaRPr lang="en-SG" sz="1600" dirty="0"/>
                    </a:p>
                  </a:txBody>
                  <a:tcPr anchor="ctr"/>
                </a:tc>
                <a:extLst>
                  <a:ext uri="{0D108BD9-81ED-4DB2-BD59-A6C34878D82A}">
                    <a16:rowId xmlns:a16="http://schemas.microsoft.com/office/drawing/2014/main" val="40821599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colleagues</a:t>
                      </a:r>
                      <a:endParaRPr lang="en-SG"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Higher w/ colleagues</a:t>
                      </a:r>
                      <a:endParaRPr lang="en-SG"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Lower w/ colleagues</a:t>
                      </a:r>
                      <a:endParaRPr lang="en-SG" sz="1600" dirty="0"/>
                    </a:p>
                  </a:txBody>
                  <a:tcPr anchor="ctr"/>
                </a:tc>
                <a:extLst>
                  <a:ext uri="{0D108BD9-81ED-4DB2-BD59-A6C34878D82A}">
                    <a16:rowId xmlns:a16="http://schemas.microsoft.com/office/drawing/2014/main" val="35130115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partners</a:t>
                      </a:r>
                      <a:endParaRPr lang="en-SG"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Higher w/ partner</a:t>
                      </a:r>
                      <a:endParaRPr lang="en-SG"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Higher w/ partner</a:t>
                      </a:r>
                      <a:endParaRPr lang="en-SG" sz="1600" dirty="0"/>
                    </a:p>
                  </a:txBody>
                  <a:tcPr anchor="ctr"/>
                </a:tc>
                <a:extLst>
                  <a:ext uri="{0D108BD9-81ED-4DB2-BD59-A6C34878D82A}">
                    <a16:rowId xmlns:a16="http://schemas.microsoft.com/office/drawing/2014/main" val="1783415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family</a:t>
                      </a:r>
                      <a:endParaRPr lang="en-SG"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Lower w/ family</a:t>
                      </a:r>
                      <a:endParaRPr lang="en-SG"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Higher w/ family</a:t>
                      </a:r>
                      <a:endParaRPr lang="en-SG" sz="1600" dirty="0"/>
                    </a:p>
                  </a:txBody>
                  <a:tcPr anchor="ctr"/>
                </a:tc>
                <a:extLst>
                  <a:ext uri="{0D108BD9-81ED-4DB2-BD59-A6C34878D82A}">
                    <a16:rowId xmlns:a16="http://schemas.microsoft.com/office/drawing/2014/main" val="21006348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children</a:t>
                      </a:r>
                      <a:endParaRPr lang="en-SG" b="1" dirty="0"/>
                    </a:p>
                  </a:txBody>
                  <a:tcPr anchor="ctr"/>
                </a:tc>
                <a:tc>
                  <a:txBody>
                    <a:bodyPr/>
                    <a:lstStyle/>
                    <a:p>
                      <a:pPr algn="ctr"/>
                      <a:r>
                        <a:rPr lang="en-US" sz="1600" dirty="0"/>
                        <a:t>-</a:t>
                      </a:r>
                      <a:endParaRPr lang="en-SG"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Higher w/ children</a:t>
                      </a:r>
                      <a:endParaRPr lang="en-SG" sz="1600" dirty="0"/>
                    </a:p>
                  </a:txBody>
                  <a:tcPr anchor="ctr"/>
                </a:tc>
                <a:extLst>
                  <a:ext uri="{0D108BD9-81ED-4DB2-BD59-A6C34878D82A}">
                    <a16:rowId xmlns:a16="http://schemas.microsoft.com/office/drawing/2014/main" val="36906640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With friends</a:t>
                      </a:r>
                      <a:endParaRPr lang="en-SG"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Lower w/ friends</a:t>
                      </a:r>
                      <a:endParaRPr lang="en-SG"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Lower w/ friends</a:t>
                      </a:r>
                      <a:endParaRPr lang="en-SG" sz="1600" dirty="0"/>
                    </a:p>
                  </a:txBody>
                  <a:tcPr anchor="ctr"/>
                </a:tc>
                <a:extLst>
                  <a:ext uri="{0D108BD9-81ED-4DB2-BD59-A6C34878D82A}">
                    <a16:rowId xmlns:a16="http://schemas.microsoft.com/office/drawing/2014/main" val="3059837991"/>
                  </a:ext>
                </a:extLst>
              </a:tr>
            </a:tbl>
          </a:graphicData>
        </a:graphic>
      </p:graphicFrame>
    </p:spTree>
    <p:extLst>
      <p:ext uri="{BB962C8B-B14F-4D97-AF65-F5344CB8AC3E}">
        <p14:creationId xmlns:p14="http://schemas.microsoft.com/office/powerpoint/2010/main" val="1928975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sz="2800" dirty="0"/>
              <a:t>Most of our visitors in the year are aged 25-49 and not attached to any tour group.</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r>
              <a:rPr lang="en-GB" dirty="0"/>
              <a:t>1 FIT: Fully independent traveller (not attached to a travel agency); </a:t>
            </a:r>
            <a:r>
              <a:rPr lang="en-GB" dirty="0" err="1"/>
              <a:t>Pkg</a:t>
            </a:r>
            <a:r>
              <a:rPr lang="en-GB" dirty="0"/>
              <a:t>: Package Tour (attached to an agency); F&amp;E: Free and Easy Tours (attached to agency)</a:t>
            </a:r>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4</a:t>
            </a:fld>
            <a:endParaRPr lang="en-GB" dirty="0"/>
          </a:p>
        </p:txBody>
      </p:sp>
      <p:sp>
        <p:nvSpPr>
          <p:cNvPr id="15" name="TextBox 14">
            <a:extLst>
              <a:ext uri="{FF2B5EF4-FFF2-40B4-BE49-F238E27FC236}">
                <a16:creationId xmlns:a16="http://schemas.microsoft.com/office/drawing/2014/main" id="{96B02ECA-3542-4A8C-ACB1-E5D0EDBF6CF9}"/>
              </a:ext>
            </a:extLst>
          </p:cNvPr>
          <p:cNvSpPr txBox="1"/>
          <p:nvPr/>
        </p:nvSpPr>
        <p:spPr>
          <a:xfrm>
            <a:off x="352379" y="5281227"/>
            <a:ext cx="9063316" cy="923330"/>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Breakdown of visitors by age, reported in percentages </a:t>
            </a:r>
          </a:p>
          <a:p>
            <a:pPr marL="285750" indent="-285750">
              <a:buFont typeface="Arial" panose="020B0604020202020204" pitchFamily="34" charset="0"/>
              <a:buChar char="•"/>
            </a:pPr>
            <a:r>
              <a:rPr lang="en-SG" dirty="0"/>
              <a:t>Breakdown of visitors by travel type</a:t>
            </a:r>
            <a:r>
              <a:rPr lang="en-SG" baseline="30000" dirty="0"/>
              <a:t>1</a:t>
            </a:r>
            <a:r>
              <a:rPr lang="en-SG" dirty="0"/>
              <a:t>, reported in percentages</a:t>
            </a:r>
          </a:p>
        </p:txBody>
      </p:sp>
      <p:sp>
        <p:nvSpPr>
          <p:cNvPr id="19" name="Content Placeholder 13">
            <a:extLst>
              <a:ext uri="{FF2B5EF4-FFF2-40B4-BE49-F238E27FC236}">
                <a16:creationId xmlns:a16="http://schemas.microsoft.com/office/drawing/2014/main" id="{13ADD5B7-138C-4F27-A8F1-BDCD9F180F20}"/>
              </a:ext>
            </a:extLst>
          </p:cNvPr>
          <p:cNvSpPr>
            <a:spLocks noGrp="1"/>
          </p:cNvSpPr>
          <p:nvPr>
            <p:ph sz="quarter" idx="13"/>
          </p:nvPr>
        </p:nvSpPr>
        <p:spPr>
          <a:xfrm>
            <a:off x="7848600" y="1665387"/>
            <a:ext cx="3790950" cy="4344888"/>
          </a:xfrm>
        </p:spPr>
        <p:txBody>
          <a:bodyPr/>
          <a:lstStyle/>
          <a:p>
            <a:r>
              <a:rPr lang="en-SG" sz="2000" dirty="0"/>
              <a:t>96% of visitors are FIT travellers – these individuals are not on any sort of tour package and are in charge of planning their own itineraries.</a:t>
            </a:r>
          </a:p>
          <a:p>
            <a:r>
              <a:rPr lang="en-SG" sz="2400" b="1" dirty="0"/>
              <a:t>Prompt: How can we make information more accessible to aid the planning for this group? </a:t>
            </a:r>
          </a:p>
        </p:txBody>
      </p:sp>
      <p:pic>
        <p:nvPicPr>
          <p:cNvPr id="40966" name="Picture 6">
            <a:extLst>
              <a:ext uri="{FF2B5EF4-FFF2-40B4-BE49-F238E27FC236}">
                <a16:creationId xmlns:a16="http://schemas.microsoft.com/office/drawing/2014/main" id="{CDAA4FFB-22C2-4793-9FC3-F22CC7EC9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15" y="1495334"/>
            <a:ext cx="3648075" cy="3667125"/>
          </a:xfrm>
          <a:prstGeom prst="rect">
            <a:avLst/>
          </a:prstGeom>
          <a:noFill/>
          <a:extLst>
            <a:ext uri="{909E8E84-426E-40DD-AFC4-6F175D3DCCD1}">
              <a14:hiddenFill xmlns:a14="http://schemas.microsoft.com/office/drawing/2010/main">
                <a:solidFill>
                  <a:srgbClr val="FFFFFF"/>
                </a:solidFill>
              </a14:hiddenFill>
            </a:ext>
          </a:extLst>
        </p:spPr>
      </p:pic>
      <p:pic>
        <p:nvPicPr>
          <p:cNvPr id="40970" name="Picture 10">
            <a:extLst>
              <a:ext uri="{FF2B5EF4-FFF2-40B4-BE49-F238E27FC236}">
                <a16:creationId xmlns:a16="http://schemas.microsoft.com/office/drawing/2014/main" id="{F3783B16-4B77-4D31-A587-9F59A7432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96" y="1495333"/>
            <a:ext cx="36195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831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9BA053-D80E-4E2A-A062-B03184211AF0}"/>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587038"/>
            <a:ext cx="5736000" cy="2071876"/>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Potential</a:t>
            </a:r>
            <a:br>
              <a:rPr lang="en-GB" sz="6000" dirty="0">
                <a:solidFill>
                  <a:schemeClr val="bg1"/>
                </a:solidFill>
              </a:rPr>
            </a:br>
            <a:r>
              <a:rPr lang="en-GB" sz="6000" dirty="0">
                <a:solidFill>
                  <a:schemeClr val="bg1"/>
                </a:solidFill>
              </a:rPr>
              <a:t>Next Step</a:t>
            </a:r>
          </a:p>
        </p:txBody>
      </p:sp>
      <p:sp>
        <p:nvSpPr>
          <p:cNvPr id="6" name="Content Placeholder 8">
            <a:extLst>
              <a:ext uri="{FF2B5EF4-FFF2-40B4-BE49-F238E27FC236}">
                <a16:creationId xmlns:a16="http://schemas.microsoft.com/office/drawing/2014/main" id="{9FEFA0B1-3F0C-44D4-8C91-26113C702B87}"/>
              </a:ext>
            </a:extLst>
          </p:cNvPr>
          <p:cNvSpPr txBox="1">
            <a:spLocks/>
          </p:cNvSpPr>
          <p:nvPr/>
        </p:nvSpPr>
        <p:spPr>
          <a:xfrm>
            <a:off x="360000" y="2793413"/>
            <a:ext cx="5647100" cy="2071877"/>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Unsupervised Clustering to identify latent groupings within dataset </a:t>
            </a:r>
            <a:endParaRPr lang="en-US" sz="2000" b="1" dirty="0">
              <a:solidFill>
                <a:schemeClr val="bg1"/>
              </a:solidFill>
            </a:endParaRPr>
          </a:p>
          <a:p>
            <a:r>
              <a:rPr lang="en-GB" sz="2000" b="1" dirty="0">
                <a:solidFill>
                  <a:schemeClr val="bg1"/>
                </a:solidFill>
              </a:rPr>
              <a:t>Possible techniques: K-means, SMOTE, or percentile scoring can be used to identify less obvious groups of visitors within the data to better target these customers.</a:t>
            </a:r>
          </a:p>
          <a:p>
            <a:endParaRPr lang="en-GB" sz="2000" b="1" dirty="0">
              <a:solidFill>
                <a:schemeClr val="bg1"/>
              </a:solidFill>
            </a:endParaRPr>
          </a:p>
        </p:txBody>
      </p:sp>
      <p:pic>
        <p:nvPicPr>
          <p:cNvPr id="9" name="Picture 8" descr="A picture containing text&#10;&#10;Description automatically generated">
            <a:extLst>
              <a:ext uri="{FF2B5EF4-FFF2-40B4-BE49-F238E27FC236}">
                <a16:creationId xmlns:a16="http://schemas.microsoft.com/office/drawing/2014/main" id="{62738D37-6BDB-422B-92D4-4A1948C781D6}"/>
              </a:ext>
            </a:extLst>
          </p:cNvPr>
          <p:cNvPicPr>
            <a:picLocks noChangeAspect="1"/>
          </p:cNvPicPr>
          <p:nvPr/>
        </p:nvPicPr>
        <p:blipFill rotWithShape="1">
          <a:blip r:embed="rId2"/>
          <a:srcRect l="39990" r="1615"/>
          <a:stretch/>
        </p:blipFill>
        <p:spPr>
          <a:xfrm>
            <a:off x="6184902" y="0"/>
            <a:ext cx="6007098" cy="6858000"/>
          </a:xfrm>
          <a:prstGeom prst="rect">
            <a:avLst/>
          </a:prstGeom>
        </p:spPr>
      </p:pic>
    </p:spTree>
    <p:extLst>
      <p:ext uri="{BB962C8B-B14F-4D97-AF65-F5344CB8AC3E}">
        <p14:creationId xmlns:p14="http://schemas.microsoft.com/office/powerpoint/2010/main" val="9291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9BA053-D80E-4E2A-A062-B03184211AF0}"/>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587038"/>
            <a:ext cx="5736000" cy="2071876"/>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Potential</a:t>
            </a:r>
            <a:br>
              <a:rPr lang="en-GB" sz="6000" dirty="0">
                <a:solidFill>
                  <a:schemeClr val="bg1"/>
                </a:solidFill>
              </a:rPr>
            </a:br>
            <a:r>
              <a:rPr lang="en-GB" sz="6000" dirty="0">
                <a:solidFill>
                  <a:schemeClr val="bg1"/>
                </a:solidFill>
              </a:rPr>
              <a:t>Next Step</a:t>
            </a:r>
          </a:p>
        </p:txBody>
      </p:sp>
      <p:sp>
        <p:nvSpPr>
          <p:cNvPr id="6" name="Content Placeholder 8">
            <a:extLst>
              <a:ext uri="{FF2B5EF4-FFF2-40B4-BE49-F238E27FC236}">
                <a16:creationId xmlns:a16="http://schemas.microsoft.com/office/drawing/2014/main" id="{9FEFA0B1-3F0C-44D4-8C91-26113C702B87}"/>
              </a:ext>
            </a:extLst>
          </p:cNvPr>
          <p:cNvSpPr txBox="1">
            <a:spLocks/>
          </p:cNvSpPr>
          <p:nvPr/>
        </p:nvSpPr>
        <p:spPr>
          <a:xfrm>
            <a:off x="360000" y="2793413"/>
            <a:ext cx="5647100" cy="2071877"/>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Dimensionality reduction for better profiling</a:t>
            </a:r>
            <a:endParaRPr lang="en-US" sz="2000" b="1" dirty="0">
              <a:solidFill>
                <a:schemeClr val="bg1"/>
              </a:solidFill>
            </a:endParaRPr>
          </a:p>
          <a:p>
            <a:r>
              <a:rPr lang="en-GB" sz="2000" b="1" dirty="0">
                <a:solidFill>
                  <a:schemeClr val="bg1"/>
                </a:solidFill>
              </a:rPr>
              <a:t>Possible techniques: Principal Components Analysis can be used to create factor groups which helps to identify essential dimensions that captures our visitors more succinctly.</a:t>
            </a:r>
          </a:p>
          <a:p>
            <a:endParaRPr lang="en-GB" sz="2000" b="1" dirty="0">
              <a:solidFill>
                <a:schemeClr val="bg1"/>
              </a:solidFill>
            </a:endParaRPr>
          </a:p>
        </p:txBody>
      </p:sp>
      <p:pic>
        <p:nvPicPr>
          <p:cNvPr id="3" name="Picture 2">
            <a:extLst>
              <a:ext uri="{FF2B5EF4-FFF2-40B4-BE49-F238E27FC236}">
                <a16:creationId xmlns:a16="http://schemas.microsoft.com/office/drawing/2014/main" id="{59007CDE-A41A-4C5A-99A0-24C34C5DBF0C}"/>
              </a:ext>
            </a:extLst>
          </p:cNvPr>
          <p:cNvPicPr>
            <a:picLocks noChangeAspect="1"/>
          </p:cNvPicPr>
          <p:nvPr/>
        </p:nvPicPr>
        <p:blipFill rotWithShape="1">
          <a:blip r:embed="rId2"/>
          <a:srcRect l="5302" r="28518"/>
          <a:stretch/>
        </p:blipFill>
        <p:spPr>
          <a:xfrm>
            <a:off x="6140450" y="0"/>
            <a:ext cx="6051550" cy="6858000"/>
          </a:xfrm>
          <a:prstGeom prst="rect">
            <a:avLst/>
          </a:prstGeom>
        </p:spPr>
      </p:pic>
    </p:spTree>
    <p:extLst>
      <p:ext uri="{BB962C8B-B14F-4D97-AF65-F5344CB8AC3E}">
        <p14:creationId xmlns:p14="http://schemas.microsoft.com/office/powerpoint/2010/main" val="1821266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9BA053-D80E-4E2A-A062-B03184211AF0}"/>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587038"/>
            <a:ext cx="5736000" cy="2071876"/>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r>
              <a:rPr lang="en-GB" sz="6000" dirty="0">
                <a:solidFill>
                  <a:schemeClr val="bg1"/>
                </a:solidFill>
              </a:rPr>
              <a:t>Potential</a:t>
            </a:r>
            <a:br>
              <a:rPr lang="en-GB" sz="6000" dirty="0">
                <a:solidFill>
                  <a:schemeClr val="bg1"/>
                </a:solidFill>
              </a:rPr>
            </a:br>
            <a:r>
              <a:rPr lang="en-GB" sz="6000" dirty="0">
                <a:solidFill>
                  <a:schemeClr val="bg1"/>
                </a:solidFill>
              </a:rPr>
              <a:t>Next Step</a:t>
            </a:r>
          </a:p>
        </p:txBody>
      </p:sp>
      <p:sp>
        <p:nvSpPr>
          <p:cNvPr id="6" name="Content Placeholder 8">
            <a:extLst>
              <a:ext uri="{FF2B5EF4-FFF2-40B4-BE49-F238E27FC236}">
                <a16:creationId xmlns:a16="http://schemas.microsoft.com/office/drawing/2014/main" id="{9FEFA0B1-3F0C-44D4-8C91-26113C702B87}"/>
              </a:ext>
            </a:extLst>
          </p:cNvPr>
          <p:cNvSpPr txBox="1">
            <a:spLocks/>
          </p:cNvSpPr>
          <p:nvPr/>
        </p:nvSpPr>
        <p:spPr>
          <a:xfrm>
            <a:off x="360000" y="2793413"/>
            <a:ext cx="5647100" cy="2071877"/>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Regress Non-Medical Spends against variables to quantify relationships</a:t>
            </a:r>
            <a:endParaRPr lang="en-US" sz="2000" b="1" dirty="0">
              <a:solidFill>
                <a:schemeClr val="bg1"/>
              </a:solidFill>
            </a:endParaRPr>
          </a:p>
          <a:p>
            <a:r>
              <a:rPr lang="en-GB" sz="2000" b="1" dirty="0">
                <a:solidFill>
                  <a:schemeClr val="bg1"/>
                </a:solidFill>
              </a:rPr>
              <a:t>Possible techniques: Linear Regression (potentially w/ regularization) or Tree-based models can be used to understand exactly how each variable is associated with non-medical spending. </a:t>
            </a:r>
          </a:p>
        </p:txBody>
      </p:sp>
      <p:pic>
        <p:nvPicPr>
          <p:cNvPr id="3" name="Picture 2" descr="A picture containing floor, indoor, furniture&#10;&#10;Description automatically generated">
            <a:extLst>
              <a:ext uri="{FF2B5EF4-FFF2-40B4-BE49-F238E27FC236}">
                <a16:creationId xmlns:a16="http://schemas.microsoft.com/office/drawing/2014/main" id="{575F4C1F-5E3D-43E9-835A-65FD6CFD7AE5}"/>
              </a:ext>
            </a:extLst>
          </p:cNvPr>
          <p:cNvPicPr>
            <a:picLocks noChangeAspect="1"/>
          </p:cNvPicPr>
          <p:nvPr/>
        </p:nvPicPr>
        <p:blipFill rotWithShape="1">
          <a:blip r:embed="rId2"/>
          <a:srcRect r="39876"/>
          <a:stretch/>
        </p:blipFill>
        <p:spPr>
          <a:xfrm>
            <a:off x="6367100" y="0"/>
            <a:ext cx="6184900" cy="6858000"/>
          </a:xfrm>
          <a:prstGeom prst="rect">
            <a:avLst/>
          </a:prstGeom>
        </p:spPr>
      </p:pic>
    </p:spTree>
    <p:extLst>
      <p:ext uri="{BB962C8B-B14F-4D97-AF65-F5344CB8AC3E}">
        <p14:creationId xmlns:p14="http://schemas.microsoft.com/office/powerpoint/2010/main" val="3023766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6A7CE9-95FC-4CB1-B886-B475633C42C9}"/>
              </a:ext>
            </a:extLst>
          </p:cNvPr>
          <p:cNvSpPr/>
          <p:nvPr/>
        </p:nvSpPr>
        <p:spPr bwMode="ltGray">
          <a:xfrm>
            <a:off x="0" y="0"/>
            <a:ext cx="12192000" cy="6858000"/>
          </a:xfrm>
          <a:prstGeom prst="rect">
            <a:avLst/>
          </a:prstGeom>
          <a:solidFill>
            <a:srgbClr val="43643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4" name="Title 2">
            <a:extLst>
              <a:ext uri="{FF2B5EF4-FFF2-40B4-BE49-F238E27FC236}">
                <a16:creationId xmlns:a16="http://schemas.microsoft.com/office/drawing/2014/main" id="{702F19D1-6440-4CD9-B75F-6AAB9E782254}"/>
              </a:ext>
            </a:extLst>
          </p:cNvPr>
          <p:cNvSpPr txBox="1">
            <a:spLocks/>
          </p:cNvSpPr>
          <p:nvPr/>
        </p:nvSpPr>
        <p:spPr>
          <a:xfrm>
            <a:off x="360000" y="791223"/>
            <a:ext cx="5240700" cy="3006251"/>
          </a:xfrm>
          <a:prstGeom prst="rect">
            <a:avLst/>
          </a:prstGeom>
        </p:spPr>
        <p:txBody>
          <a:bodyPr/>
          <a:lstStyle>
            <a:lvl1pPr algn="l" defTabSz="914400" rtl="0" eaLnBrk="1" latinLnBrk="0" hangingPunct="1">
              <a:lnSpc>
                <a:spcPct val="100000"/>
              </a:lnSpc>
              <a:spcBef>
                <a:spcPts val="600"/>
              </a:spcBef>
              <a:buNone/>
              <a:defRPr sz="2400" b="1" kern="1200">
                <a:solidFill>
                  <a:schemeClr val="tx1"/>
                </a:solidFill>
                <a:latin typeface="+mj-lt"/>
                <a:ea typeface="+mj-ea"/>
                <a:cs typeface="+mj-cs"/>
              </a:defRPr>
            </a:lvl1pPr>
          </a:lstStyle>
          <a:p>
            <a:endParaRPr lang="en-GB" sz="6000" dirty="0">
              <a:solidFill>
                <a:schemeClr val="bg1"/>
              </a:solidFill>
            </a:endParaRPr>
          </a:p>
          <a:p>
            <a:r>
              <a:rPr lang="en-GB" sz="6000" dirty="0">
                <a:solidFill>
                  <a:schemeClr val="bg1"/>
                </a:solidFill>
              </a:rPr>
              <a:t>Thank you</a:t>
            </a:r>
          </a:p>
          <a:p>
            <a:endParaRPr lang="en-GB" sz="6000" dirty="0">
              <a:solidFill>
                <a:schemeClr val="bg1"/>
              </a:solidFill>
            </a:endParaRPr>
          </a:p>
        </p:txBody>
      </p:sp>
      <p:sp>
        <p:nvSpPr>
          <p:cNvPr id="5" name="Subtitle 3">
            <a:extLst>
              <a:ext uri="{FF2B5EF4-FFF2-40B4-BE49-F238E27FC236}">
                <a16:creationId xmlns:a16="http://schemas.microsoft.com/office/drawing/2014/main" id="{415C9BEC-FE72-42EF-97CA-4F84051AC48C}"/>
              </a:ext>
            </a:extLst>
          </p:cNvPr>
          <p:cNvSpPr txBox="1">
            <a:spLocks/>
          </p:cNvSpPr>
          <p:nvPr/>
        </p:nvSpPr>
        <p:spPr>
          <a:xfrm>
            <a:off x="359999" y="5292638"/>
            <a:ext cx="4871219" cy="1022713"/>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2pPr>
            <a:lvl3pPr marL="36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3pPr>
            <a:lvl4pPr marL="540000" indent="-180975"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4pPr>
            <a:lvl5pPr marL="720000" indent="-180000" algn="l" defTabSz="914400" rtl="0" eaLnBrk="1" latinLnBrk="0" hangingPunct="1">
              <a:lnSpc>
                <a:spcPct val="100000"/>
              </a:lnSpc>
              <a:spcBef>
                <a:spcPts val="600"/>
              </a:spcBef>
              <a:buFont typeface="Arial" panose="020B0604020202020204" pitchFamily="34" charset="0"/>
              <a:buChar char="ꟷ"/>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dirty="0">
                <a:solidFill>
                  <a:schemeClr val="bg1"/>
                </a:solidFill>
              </a:rPr>
              <a:t>Clarence San</a:t>
            </a:r>
            <a:endParaRPr lang="en-GB" sz="2800" b="1" dirty="0">
              <a:solidFill>
                <a:schemeClr val="bg1"/>
              </a:solidFill>
            </a:endParaRPr>
          </a:p>
        </p:txBody>
      </p:sp>
      <p:pic>
        <p:nvPicPr>
          <p:cNvPr id="3" name="Picture 2" descr="A picture containing tree, outdoor, building, stone&#10;&#10;Description automatically generated">
            <a:extLst>
              <a:ext uri="{FF2B5EF4-FFF2-40B4-BE49-F238E27FC236}">
                <a16:creationId xmlns:a16="http://schemas.microsoft.com/office/drawing/2014/main" id="{D82D2F52-5570-4FB0-92C6-70D04BDD951A}"/>
              </a:ext>
            </a:extLst>
          </p:cNvPr>
          <p:cNvPicPr>
            <a:picLocks noChangeAspect="1"/>
          </p:cNvPicPr>
          <p:nvPr/>
        </p:nvPicPr>
        <p:blipFill rotWithShape="1">
          <a:blip r:embed="rId2"/>
          <a:srcRect l="3572" r="27917"/>
          <a:stretch/>
        </p:blipFill>
        <p:spPr>
          <a:xfrm>
            <a:off x="5927324" y="0"/>
            <a:ext cx="6264676" cy="6858000"/>
          </a:xfrm>
          <a:prstGeom prst="rect">
            <a:avLst/>
          </a:prstGeom>
        </p:spPr>
      </p:pic>
    </p:spTree>
    <p:extLst>
      <p:ext uri="{BB962C8B-B14F-4D97-AF65-F5344CB8AC3E}">
        <p14:creationId xmlns:p14="http://schemas.microsoft.com/office/powerpoint/2010/main" val="155246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sz="3200" dirty="0"/>
              <a:t>Our visitors are typically married and male.</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96148" y="6390000"/>
            <a:ext cx="7495200" cy="198000"/>
          </a:xfrm>
        </p:spPr>
        <p:txBody>
          <a:bodyPr/>
          <a:lstStyle/>
          <a:p>
            <a:r>
              <a:rPr lang="en-GB" dirty="0"/>
              <a:t>1 Responses with “Divorced”, “Single”, “Widowed” have been grouped together for reporting purposes </a:t>
            </a:r>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5</a:t>
            </a:fld>
            <a:endParaRPr lang="en-GB" dirty="0"/>
          </a:p>
        </p:txBody>
      </p:sp>
      <p:sp>
        <p:nvSpPr>
          <p:cNvPr id="14" name="TextBox 13">
            <a:extLst>
              <a:ext uri="{FF2B5EF4-FFF2-40B4-BE49-F238E27FC236}">
                <a16:creationId xmlns:a16="http://schemas.microsoft.com/office/drawing/2014/main" id="{06AFC2F3-4CC5-453F-9E2B-5159B74477E7}"/>
              </a:ext>
            </a:extLst>
          </p:cNvPr>
          <p:cNvSpPr txBox="1"/>
          <p:nvPr/>
        </p:nvSpPr>
        <p:spPr>
          <a:xfrm>
            <a:off x="359999" y="5281227"/>
            <a:ext cx="9063316" cy="923330"/>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Breakdown of visitors by gender, reported in percentages </a:t>
            </a:r>
          </a:p>
          <a:p>
            <a:pPr marL="285750" indent="-285750">
              <a:buFont typeface="Arial" panose="020B0604020202020204" pitchFamily="34" charset="0"/>
              <a:buChar char="•"/>
            </a:pPr>
            <a:r>
              <a:rPr lang="en-SG" dirty="0"/>
              <a:t>Breakdown of visitors by marital status</a:t>
            </a:r>
            <a:r>
              <a:rPr lang="en-SG" baseline="30000" dirty="0"/>
              <a:t>1</a:t>
            </a:r>
            <a:r>
              <a:rPr lang="en-SG" dirty="0"/>
              <a:t>, reported in percentages</a:t>
            </a:r>
          </a:p>
        </p:txBody>
      </p:sp>
      <p:pic>
        <p:nvPicPr>
          <p:cNvPr id="39938" name="Picture 2">
            <a:extLst>
              <a:ext uri="{FF2B5EF4-FFF2-40B4-BE49-F238E27FC236}">
                <a16:creationId xmlns:a16="http://schemas.microsoft.com/office/drawing/2014/main" id="{FC70D391-92F3-405F-9B6F-7856251DB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60" y="1428659"/>
            <a:ext cx="3733800" cy="3667125"/>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C9AD7A7B-0C7A-4F06-B745-1E03BF145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735" y="1428658"/>
            <a:ext cx="3543300" cy="366712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3">
            <a:extLst>
              <a:ext uri="{FF2B5EF4-FFF2-40B4-BE49-F238E27FC236}">
                <a16:creationId xmlns:a16="http://schemas.microsoft.com/office/drawing/2014/main" id="{FD12AA84-39AD-4F8A-A4E2-5F91A9E61743}"/>
              </a:ext>
            </a:extLst>
          </p:cNvPr>
          <p:cNvSpPr>
            <a:spLocks noGrp="1"/>
          </p:cNvSpPr>
          <p:nvPr>
            <p:ph sz="quarter" idx="13"/>
          </p:nvPr>
        </p:nvSpPr>
        <p:spPr>
          <a:xfrm>
            <a:off x="7848600" y="1665387"/>
            <a:ext cx="3790950" cy="4344888"/>
          </a:xfrm>
        </p:spPr>
        <p:txBody>
          <a:bodyPr/>
          <a:lstStyle/>
          <a:p>
            <a:r>
              <a:rPr lang="en-SG" sz="2000" dirty="0"/>
              <a:t>While around 3 out of 4 visitors tend to be married, purpose of visits can range widely and these travellers have different needs.</a:t>
            </a:r>
          </a:p>
          <a:p>
            <a:r>
              <a:rPr lang="en-SG" sz="2400" b="1" dirty="0"/>
              <a:t>Prompt: How can we make information more accessible to aid the planning for this group? </a:t>
            </a:r>
          </a:p>
        </p:txBody>
      </p:sp>
    </p:spTree>
    <p:extLst>
      <p:ext uri="{BB962C8B-B14F-4D97-AF65-F5344CB8AC3E}">
        <p14:creationId xmlns:p14="http://schemas.microsoft.com/office/powerpoint/2010/main" val="3795168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sz="2800" dirty="0"/>
              <a:t>Leisure and business are the two main reasons for visiting Singapore. Sea and Air travel are both popular options.</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endParaRPr lang="en-GB" dirty="0"/>
          </a:p>
        </p:txBody>
      </p:sp>
      <p:sp>
        <p:nvSpPr>
          <p:cNvPr id="13" name="Content Placeholder 13">
            <a:extLst>
              <a:ext uri="{FF2B5EF4-FFF2-40B4-BE49-F238E27FC236}">
                <a16:creationId xmlns:a16="http://schemas.microsoft.com/office/drawing/2014/main" id="{D229BC8A-848C-40E9-8AFB-94C2B09B2EDA}"/>
              </a:ext>
            </a:extLst>
          </p:cNvPr>
          <p:cNvSpPr>
            <a:spLocks noGrp="1"/>
          </p:cNvSpPr>
          <p:nvPr>
            <p:ph sz="quarter" idx="13"/>
          </p:nvPr>
        </p:nvSpPr>
        <p:spPr>
          <a:xfrm>
            <a:off x="7848600" y="1665386"/>
            <a:ext cx="3829050" cy="3998913"/>
          </a:xfrm>
        </p:spPr>
        <p:txBody>
          <a:bodyPr/>
          <a:lstStyle/>
          <a:p>
            <a:r>
              <a:rPr lang="en-SG" sz="2000" dirty="0"/>
              <a:t>Leisure and business remain the most popular reasons for visiting, comprising about 85% of the data. </a:t>
            </a:r>
          </a:p>
          <a:p>
            <a:endParaRPr lang="en-SG" sz="2400" b="1" dirty="0"/>
          </a:p>
          <a:p>
            <a:r>
              <a:rPr lang="en-SG" sz="2400" b="1" dirty="0"/>
              <a:t>Prompt: What are the demographic differences between Sea and Air travellers? </a:t>
            </a:r>
            <a:endParaRPr lang="en-SG" sz="2000" dirty="0"/>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6</a:t>
            </a:fld>
            <a:endParaRPr lang="en-GB" dirty="0"/>
          </a:p>
        </p:txBody>
      </p:sp>
      <p:pic>
        <p:nvPicPr>
          <p:cNvPr id="38914" name="Picture 2">
            <a:extLst>
              <a:ext uri="{FF2B5EF4-FFF2-40B4-BE49-F238E27FC236}">
                <a16:creationId xmlns:a16="http://schemas.microsoft.com/office/drawing/2014/main" id="{E499CFF3-B3B9-4D5C-A065-1CACE5A19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261" y="1595437"/>
            <a:ext cx="3609975" cy="3667125"/>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a:extLst>
              <a:ext uri="{FF2B5EF4-FFF2-40B4-BE49-F238E27FC236}">
                <a16:creationId xmlns:a16="http://schemas.microsoft.com/office/drawing/2014/main" id="{694A9A2F-D359-4CCD-95F0-35553B033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36" y="1595438"/>
            <a:ext cx="3562350" cy="36671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C7DEDE-FBFB-4492-AD38-D9262D059961}"/>
              </a:ext>
            </a:extLst>
          </p:cNvPr>
          <p:cNvSpPr txBox="1"/>
          <p:nvPr/>
        </p:nvSpPr>
        <p:spPr>
          <a:xfrm>
            <a:off x="359999" y="5281227"/>
            <a:ext cx="9063316" cy="861774"/>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sz="1600" dirty="0"/>
              <a:t>Breakdown of visitors by purpose of visit, reported in percentages </a:t>
            </a:r>
          </a:p>
          <a:p>
            <a:pPr marL="285750" indent="-285750">
              <a:buFont typeface="Arial" panose="020B0604020202020204" pitchFamily="34" charset="0"/>
              <a:buChar char="•"/>
            </a:pPr>
            <a:r>
              <a:rPr lang="en-SG" sz="1600" dirty="0"/>
              <a:t>Breakdown of visitors by arrival method, reported in percentages</a:t>
            </a:r>
          </a:p>
        </p:txBody>
      </p:sp>
    </p:spTree>
    <p:extLst>
      <p:ext uri="{BB962C8B-B14F-4D97-AF65-F5344CB8AC3E}">
        <p14:creationId xmlns:p14="http://schemas.microsoft.com/office/powerpoint/2010/main" val="1578135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sz="2800" dirty="0"/>
              <a:t>Most of these visitors spend within narrow ranges per expense category, with a few outliers.</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p:txBody>
          <a:bodyPr/>
          <a:lstStyle/>
          <a:p>
            <a:endParaRPr lang="en-GB" dirty="0"/>
          </a:p>
        </p:txBody>
      </p:sp>
      <p:sp>
        <p:nvSpPr>
          <p:cNvPr id="13" name="Content Placeholder 13">
            <a:extLst>
              <a:ext uri="{FF2B5EF4-FFF2-40B4-BE49-F238E27FC236}">
                <a16:creationId xmlns:a16="http://schemas.microsoft.com/office/drawing/2014/main" id="{D229BC8A-848C-40E9-8AFB-94C2B09B2EDA}"/>
              </a:ext>
            </a:extLst>
          </p:cNvPr>
          <p:cNvSpPr>
            <a:spLocks noGrp="1"/>
          </p:cNvSpPr>
          <p:nvPr>
            <p:ph sz="quarter" idx="13"/>
          </p:nvPr>
        </p:nvSpPr>
        <p:spPr>
          <a:xfrm>
            <a:off x="7848600" y="1491889"/>
            <a:ext cx="3867150" cy="3998913"/>
          </a:xfrm>
        </p:spPr>
        <p:txBody>
          <a:bodyPr/>
          <a:lstStyle/>
          <a:p>
            <a:r>
              <a:rPr lang="en-SG" sz="2000" dirty="0"/>
              <a:t>Expenses all exhibit right skew, indicating the presence of high spending individuals. Distributions are unimodal and contain little spread, suggesting that a majority of visitors tend to spend similar amounts. </a:t>
            </a:r>
          </a:p>
          <a:p>
            <a:endParaRPr lang="en-SG" sz="2000" dirty="0"/>
          </a:p>
          <a:p>
            <a:r>
              <a:rPr lang="en-SG" sz="2400" b="1" dirty="0"/>
              <a:t>Prompt: What are the characteristics of high spending visitors? </a:t>
            </a:r>
            <a:endParaRPr lang="en-SG" sz="2000" b="1" dirty="0"/>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7</a:t>
            </a:fld>
            <a:endParaRPr lang="en-GB" dirty="0"/>
          </a:p>
        </p:txBody>
      </p:sp>
      <p:pic>
        <p:nvPicPr>
          <p:cNvPr id="23558" name="Picture 6">
            <a:extLst>
              <a:ext uri="{FF2B5EF4-FFF2-40B4-BE49-F238E27FC236}">
                <a16:creationId xmlns:a16="http://schemas.microsoft.com/office/drawing/2014/main" id="{ED1EEEA0-6BE4-4D7F-A9AD-CB94308F3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410" y="1491889"/>
            <a:ext cx="4890840" cy="387422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E211BB1-0644-4EE1-B39C-A7BF03963161}"/>
              </a:ext>
            </a:extLst>
          </p:cNvPr>
          <p:cNvSpPr txBox="1"/>
          <p:nvPr/>
        </p:nvSpPr>
        <p:spPr>
          <a:xfrm>
            <a:off x="359999" y="5538402"/>
            <a:ext cx="7240951" cy="861774"/>
          </a:xfrm>
          <a:prstGeom prst="rect">
            <a:avLst/>
          </a:prstGeom>
          <a:noFill/>
        </p:spPr>
        <p:txBody>
          <a:bodyPr wrap="square">
            <a:spAutoFit/>
          </a:bodyPr>
          <a:lstStyle/>
          <a:p>
            <a:r>
              <a:rPr lang="en-SG" b="1" dirty="0"/>
              <a:t>Charts (Clockwise from top left)</a:t>
            </a:r>
            <a:endParaRPr lang="en-SG" dirty="0"/>
          </a:p>
          <a:p>
            <a:pPr marL="285750" indent="-285750">
              <a:buFont typeface="Arial" panose="020B0604020202020204" pitchFamily="34" charset="0"/>
              <a:buChar char="•"/>
            </a:pPr>
            <a:r>
              <a:rPr lang="en-SG" sz="1600" dirty="0"/>
              <a:t>Kernel density estimate of the distribution of accommodation expenses, shopping expenses, food and beverage expenses, transport expenses</a:t>
            </a:r>
          </a:p>
        </p:txBody>
      </p:sp>
      <p:sp>
        <p:nvSpPr>
          <p:cNvPr id="15" name="Callout: Line 14">
            <a:extLst>
              <a:ext uri="{FF2B5EF4-FFF2-40B4-BE49-F238E27FC236}">
                <a16:creationId xmlns:a16="http://schemas.microsoft.com/office/drawing/2014/main" id="{925FC621-8989-4639-BCD7-B2F7A94C3B3D}"/>
              </a:ext>
            </a:extLst>
          </p:cNvPr>
          <p:cNvSpPr/>
          <p:nvPr/>
        </p:nvSpPr>
        <p:spPr bwMode="ltGray">
          <a:xfrm>
            <a:off x="5740400" y="1733116"/>
            <a:ext cx="1228571" cy="403201"/>
          </a:xfrm>
          <a:prstGeom prst="borderCallout1">
            <a:avLst>
              <a:gd name="adj1" fmla="val 46999"/>
              <a:gd name="adj2" fmla="val -77"/>
              <a:gd name="adj3" fmla="val 21059"/>
              <a:gd name="adj4" fmla="val -14282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High, narrow peaks with steep drop offs </a:t>
            </a:r>
            <a:endParaRPr lang="en-SG" sz="1400" b="0" dirty="0" err="1">
              <a:solidFill>
                <a:schemeClr val="tx1"/>
              </a:solidFill>
            </a:endParaRPr>
          </a:p>
        </p:txBody>
      </p:sp>
      <p:sp>
        <p:nvSpPr>
          <p:cNvPr id="21" name="Callout: Line 20">
            <a:extLst>
              <a:ext uri="{FF2B5EF4-FFF2-40B4-BE49-F238E27FC236}">
                <a16:creationId xmlns:a16="http://schemas.microsoft.com/office/drawing/2014/main" id="{B7649608-E3CE-4F36-84D2-940CD4ED24B6}"/>
              </a:ext>
            </a:extLst>
          </p:cNvPr>
          <p:cNvSpPr/>
          <p:nvPr/>
        </p:nvSpPr>
        <p:spPr bwMode="ltGray">
          <a:xfrm>
            <a:off x="98978" y="2478544"/>
            <a:ext cx="1287157" cy="403201"/>
          </a:xfrm>
          <a:prstGeom prst="borderCallout1">
            <a:avLst>
              <a:gd name="adj1" fmla="val 48574"/>
              <a:gd name="adj2" fmla="val 100563"/>
              <a:gd name="adj3" fmla="val 190361"/>
              <a:gd name="adj4" fmla="val 20261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Presence of long tails – high spenders</a:t>
            </a:r>
            <a:endParaRPr lang="en-SG" sz="1400" b="0" dirty="0" err="1">
              <a:solidFill>
                <a:schemeClr val="tx1"/>
              </a:solidFill>
            </a:endParaRPr>
          </a:p>
        </p:txBody>
      </p:sp>
    </p:spTree>
    <p:extLst>
      <p:ext uri="{BB962C8B-B14F-4D97-AF65-F5344CB8AC3E}">
        <p14:creationId xmlns:p14="http://schemas.microsoft.com/office/powerpoint/2010/main" val="179187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sz="2800" dirty="0"/>
              <a:t>There is little association between stay length and general expenses. However, higher spenders tend to be male.</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endParaRPr lang="en-GB" dirty="0"/>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8</a:t>
            </a:fld>
            <a:endParaRPr lang="en-GB" dirty="0"/>
          </a:p>
        </p:txBody>
      </p:sp>
      <p:pic>
        <p:nvPicPr>
          <p:cNvPr id="37892" name="Picture 4">
            <a:extLst>
              <a:ext uri="{FF2B5EF4-FFF2-40B4-BE49-F238E27FC236}">
                <a16:creationId xmlns:a16="http://schemas.microsoft.com/office/drawing/2014/main" id="{0A8C9BD2-0BBC-4C21-B210-7B6CCC3D7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0" y="1808947"/>
            <a:ext cx="10800000" cy="3244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B4C4F5-59D3-42EB-9099-8A2B29CE9873}"/>
              </a:ext>
            </a:extLst>
          </p:cNvPr>
          <p:cNvSpPr txBox="1"/>
          <p:nvPr/>
        </p:nvSpPr>
        <p:spPr>
          <a:xfrm>
            <a:off x="359999" y="5281227"/>
            <a:ext cx="9063316" cy="923330"/>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Scatterplot of Stay Length against Expenses, broken down into accommodation, shopping, and food and beverage expenses, segmented by gender</a:t>
            </a:r>
          </a:p>
        </p:txBody>
      </p:sp>
      <p:sp>
        <p:nvSpPr>
          <p:cNvPr id="15" name="Callout: Line 14">
            <a:extLst>
              <a:ext uri="{FF2B5EF4-FFF2-40B4-BE49-F238E27FC236}">
                <a16:creationId xmlns:a16="http://schemas.microsoft.com/office/drawing/2014/main" id="{F5646E8B-AFC2-4841-AA7E-ADEC15FB45FC}"/>
              </a:ext>
            </a:extLst>
          </p:cNvPr>
          <p:cNvSpPr/>
          <p:nvPr/>
        </p:nvSpPr>
        <p:spPr bwMode="ltGray">
          <a:xfrm>
            <a:off x="2348650" y="2654371"/>
            <a:ext cx="2045550" cy="403201"/>
          </a:xfrm>
          <a:prstGeom prst="borderCallout1">
            <a:avLst>
              <a:gd name="adj1" fmla="val 100178"/>
              <a:gd name="adj2" fmla="val 41347"/>
              <a:gd name="adj3" fmla="val 421283"/>
              <a:gd name="adj4" fmla="val 2244"/>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More males (blue) towards the higher end of the spending spectrum</a:t>
            </a:r>
            <a:endParaRPr lang="en-SG" sz="1400" b="0" dirty="0" err="1">
              <a:solidFill>
                <a:schemeClr val="tx1"/>
              </a:solidFill>
            </a:endParaRPr>
          </a:p>
        </p:txBody>
      </p:sp>
      <p:sp>
        <p:nvSpPr>
          <p:cNvPr id="16" name="Callout: Line 15">
            <a:extLst>
              <a:ext uri="{FF2B5EF4-FFF2-40B4-BE49-F238E27FC236}">
                <a16:creationId xmlns:a16="http://schemas.microsoft.com/office/drawing/2014/main" id="{27457A1F-7804-48B0-9B1D-198D95880713}"/>
              </a:ext>
            </a:extLst>
          </p:cNvPr>
          <p:cNvSpPr/>
          <p:nvPr/>
        </p:nvSpPr>
        <p:spPr bwMode="ltGray">
          <a:xfrm>
            <a:off x="8688786" y="2543175"/>
            <a:ext cx="1758949" cy="514397"/>
          </a:xfrm>
          <a:prstGeom prst="borderCallout1">
            <a:avLst>
              <a:gd name="adj1" fmla="val 99158"/>
              <a:gd name="adj2" fmla="val -14"/>
              <a:gd name="adj3" fmla="val 313470"/>
              <a:gd name="adj4" fmla="val -56303"/>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More females (orange) towards the lower end of the spending spectrum</a:t>
            </a:r>
            <a:endParaRPr lang="en-SG" sz="1400" b="0" dirty="0" err="1">
              <a:solidFill>
                <a:schemeClr val="tx1"/>
              </a:solidFill>
            </a:endParaRPr>
          </a:p>
        </p:txBody>
      </p:sp>
    </p:spTree>
    <p:extLst>
      <p:ext uri="{BB962C8B-B14F-4D97-AF65-F5344CB8AC3E}">
        <p14:creationId xmlns:p14="http://schemas.microsoft.com/office/powerpoint/2010/main" val="2993146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673F300D-BAC8-47A3-B923-0E3C4C79F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0" y="1808947"/>
            <a:ext cx="10800000" cy="331215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3F4D1124-9F92-437A-A178-14F268CDC549}"/>
              </a:ext>
            </a:extLst>
          </p:cNvPr>
          <p:cNvSpPr>
            <a:spLocks noGrp="1"/>
          </p:cNvSpPr>
          <p:nvPr>
            <p:ph type="title"/>
          </p:nvPr>
        </p:nvSpPr>
        <p:spPr/>
        <p:txBody>
          <a:bodyPr/>
          <a:lstStyle/>
          <a:p>
            <a:r>
              <a:rPr lang="en-GB" dirty="0"/>
              <a:t>When it comes to medical expenses, higher spenders tend to be married – a reflection of an older and more affluent demographic.</a:t>
            </a:r>
          </a:p>
        </p:txBody>
      </p:sp>
      <p:sp>
        <p:nvSpPr>
          <p:cNvPr id="4" name="Footer Placeholder 3">
            <a:extLst>
              <a:ext uri="{FF2B5EF4-FFF2-40B4-BE49-F238E27FC236}">
                <a16:creationId xmlns:a16="http://schemas.microsoft.com/office/drawing/2014/main" id="{FBB84A35-C406-4CF4-B856-637DCE4599FA}"/>
              </a:ext>
            </a:extLst>
          </p:cNvPr>
          <p:cNvSpPr>
            <a:spLocks noGrp="1"/>
          </p:cNvSpPr>
          <p:nvPr>
            <p:ph type="ftr" sz="quarter" idx="11"/>
          </p:nvPr>
        </p:nvSpPr>
        <p:spPr>
          <a:xfrm>
            <a:off x="359999" y="6390000"/>
            <a:ext cx="7495200" cy="198000"/>
          </a:xfrm>
        </p:spPr>
        <p:txBody>
          <a:bodyPr/>
          <a:lstStyle/>
          <a:p>
            <a:r>
              <a:rPr lang="en-GB" dirty="0"/>
              <a:t>1 Transport and other expenses generally remain little / negligible</a:t>
            </a:r>
          </a:p>
        </p:txBody>
      </p:sp>
      <p:sp>
        <p:nvSpPr>
          <p:cNvPr id="3" name="Slide Number Placeholder 2">
            <a:extLst>
              <a:ext uri="{FF2B5EF4-FFF2-40B4-BE49-F238E27FC236}">
                <a16:creationId xmlns:a16="http://schemas.microsoft.com/office/drawing/2014/main" id="{82456042-D4E8-4C1C-83C9-41E5673127DB}"/>
              </a:ext>
            </a:extLst>
          </p:cNvPr>
          <p:cNvSpPr>
            <a:spLocks noGrp="1"/>
          </p:cNvSpPr>
          <p:nvPr>
            <p:ph type="sldNum" sz="quarter" idx="10"/>
          </p:nvPr>
        </p:nvSpPr>
        <p:spPr/>
        <p:txBody>
          <a:bodyPr/>
          <a:lstStyle/>
          <a:p>
            <a:fld id="{4034BEE3-566C-4068-A777-C3A4762E861B}" type="slidenum">
              <a:rPr lang="en-GB" smtClean="0"/>
              <a:pPr/>
              <a:t>9</a:t>
            </a:fld>
            <a:endParaRPr lang="en-GB" dirty="0"/>
          </a:p>
        </p:txBody>
      </p:sp>
      <p:sp>
        <p:nvSpPr>
          <p:cNvPr id="14" name="TextBox 13">
            <a:extLst>
              <a:ext uri="{FF2B5EF4-FFF2-40B4-BE49-F238E27FC236}">
                <a16:creationId xmlns:a16="http://schemas.microsoft.com/office/drawing/2014/main" id="{82B4C4F5-59D3-42EB-9099-8A2B29CE9873}"/>
              </a:ext>
            </a:extLst>
          </p:cNvPr>
          <p:cNvSpPr txBox="1"/>
          <p:nvPr/>
        </p:nvSpPr>
        <p:spPr>
          <a:xfrm>
            <a:off x="359999" y="5281227"/>
            <a:ext cx="9063316" cy="923330"/>
          </a:xfrm>
          <a:prstGeom prst="rect">
            <a:avLst/>
          </a:prstGeom>
          <a:noFill/>
        </p:spPr>
        <p:txBody>
          <a:bodyPr wrap="square">
            <a:spAutoFit/>
          </a:bodyPr>
          <a:lstStyle/>
          <a:p>
            <a:r>
              <a:rPr lang="en-SG" b="1" dirty="0"/>
              <a:t>Charts</a:t>
            </a:r>
            <a:r>
              <a:rPr lang="en-SG" dirty="0"/>
              <a:t> </a:t>
            </a:r>
          </a:p>
          <a:p>
            <a:pPr marL="285750" indent="-285750">
              <a:buFont typeface="Arial" panose="020B0604020202020204" pitchFamily="34" charset="0"/>
              <a:buChar char="•"/>
            </a:pPr>
            <a:r>
              <a:rPr lang="en-SG" dirty="0"/>
              <a:t>Scatterplot of Stay Length against Expenses, broken down into transport, medical, and other expenses, segmented by marital status</a:t>
            </a:r>
          </a:p>
        </p:txBody>
      </p:sp>
      <p:sp>
        <p:nvSpPr>
          <p:cNvPr id="10" name="Rectangle 9">
            <a:extLst>
              <a:ext uri="{FF2B5EF4-FFF2-40B4-BE49-F238E27FC236}">
                <a16:creationId xmlns:a16="http://schemas.microsoft.com/office/drawing/2014/main" id="{1CD664BD-D941-4759-9F4D-7A01BCAD47D6}"/>
              </a:ext>
            </a:extLst>
          </p:cNvPr>
          <p:cNvSpPr/>
          <p:nvPr/>
        </p:nvSpPr>
        <p:spPr bwMode="ltGray">
          <a:xfrm>
            <a:off x="696000" y="1808948"/>
            <a:ext cx="3666449" cy="3312158"/>
          </a:xfrm>
          <a:prstGeom prst="rect">
            <a:avLst/>
          </a:prstGeom>
          <a:solidFill>
            <a:srgbClr val="FFFFFF">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1" name="Rectangle 10">
            <a:extLst>
              <a:ext uri="{FF2B5EF4-FFF2-40B4-BE49-F238E27FC236}">
                <a16:creationId xmlns:a16="http://schemas.microsoft.com/office/drawing/2014/main" id="{89AD4460-1DDE-4B2A-B7DE-67BD8A9F44F3}"/>
              </a:ext>
            </a:extLst>
          </p:cNvPr>
          <p:cNvSpPr/>
          <p:nvPr/>
        </p:nvSpPr>
        <p:spPr bwMode="ltGray">
          <a:xfrm>
            <a:off x="7610475" y="1783626"/>
            <a:ext cx="3151287" cy="3312158"/>
          </a:xfrm>
          <a:prstGeom prst="rect">
            <a:avLst/>
          </a:prstGeom>
          <a:solidFill>
            <a:srgbClr val="FFFFFF">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SG" sz="1600" b="0" dirty="0" err="1"/>
          </a:p>
        </p:txBody>
      </p:sp>
      <p:sp>
        <p:nvSpPr>
          <p:cNvPr id="15" name="Callout: Line 14">
            <a:extLst>
              <a:ext uri="{FF2B5EF4-FFF2-40B4-BE49-F238E27FC236}">
                <a16:creationId xmlns:a16="http://schemas.microsoft.com/office/drawing/2014/main" id="{F5646E8B-AFC2-4841-AA7E-ADEC15FB45FC}"/>
              </a:ext>
            </a:extLst>
          </p:cNvPr>
          <p:cNvSpPr/>
          <p:nvPr/>
        </p:nvSpPr>
        <p:spPr bwMode="ltGray">
          <a:xfrm>
            <a:off x="6560422" y="4922520"/>
            <a:ext cx="1463438" cy="492907"/>
          </a:xfrm>
          <a:prstGeom prst="borderCallout1">
            <a:avLst>
              <a:gd name="adj1" fmla="val 776"/>
              <a:gd name="adj2" fmla="val 22525"/>
              <a:gd name="adj3" fmla="val -223390"/>
              <a:gd name="adj4" fmla="val -1157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900" b="0" dirty="0">
                <a:solidFill>
                  <a:schemeClr val="tx1"/>
                </a:solidFill>
              </a:rPr>
              <a:t>High spenders tend to be married (blue) and spend high amounts</a:t>
            </a:r>
            <a:endParaRPr lang="en-SG" sz="1400" b="0" dirty="0" err="1">
              <a:solidFill>
                <a:schemeClr val="tx1"/>
              </a:solidFill>
            </a:endParaRPr>
          </a:p>
        </p:txBody>
      </p:sp>
    </p:spTree>
    <p:extLst>
      <p:ext uri="{BB962C8B-B14F-4D97-AF65-F5344CB8AC3E}">
        <p14:creationId xmlns:p14="http://schemas.microsoft.com/office/powerpoint/2010/main" val="2189806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CKSLIDES" val="6.1"/>
  <p:tag name="VERSIONID" val="711"/>
  <p:tag name="EXCLUDEHIDDENSLIDES" val="False"/>
  <p:tag name="NUMBEROFPAGES" val="18"/>
</p:tagLst>
</file>

<file path=ppt/tags/tag2.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3.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4.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ags/tag5.xml><?xml version="1.0" encoding="utf-8"?>
<p:tagLst xmlns:a="http://schemas.openxmlformats.org/drawingml/2006/main" xmlns:r="http://schemas.openxmlformats.org/officeDocument/2006/relationships" xmlns:p="http://schemas.openxmlformats.org/presentationml/2006/main">
  <p:tag name="LOGO" val="CORPORATE_HEADER"/>
  <p:tag name="LOGO_POSITION" val="HEADER"/>
</p:tagLst>
</file>

<file path=ppt/theme/theme1.xml><?xml version="1.0" encoding="utf-8"?>
<a:theme xmlns:a="http://schemas.openxmlformats.org/drawingml/2006/main" name="Kantar template master">
  <a:themeElements>
    <a:clrScheme name="Kantar colour theme">
      <a:dk1>
        <a:srgbClr val="333333"/>
      </a:dk1>
      <a:lt1>
        <a:srgbClr val="FFFFFF"/>
      </a:lt1>
      <a:dk2>
        <a:srgbClr val="0060FF"/>
      </a:dk2>
      <a:lt2>
        <a:srgbClr val="802AB7"/>
      </a:lt2>
      <a:accent1>
        <a:srgbClr val="AEAE9F"/>
      </a:accent1>
      <a:accent2>
        <a:srgbClr val="00E5BA"/>
      </a:accent2>
      <a:accent3>
        <a:srgbClr val="00B600"/>
      </a:accent3>
      <a:accent4>
        <a:srgbClr val="FEDB00"/>
      </a:accent4>
      <a:accent5>
        <a:srgbClr val="FF5000"/>
      </a:accent5>
      <a:accent6>
        <a:srgbClr val="FA0028"/>
      </a:accent6>
      <a:hlink>
        <a:srgbClr val="0060FF"/>
      </a:hlink>
      <a:folHlink>
        <a:srgbClr val="802AB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Significance red">
      <a:srgbClr val="E10000"/>
    </a:custClr>
    <a:custClr name="Significance red light">
      <a:srgbClr val="ED6666"/>
    </a:custClr>
    <a:custClr name="Significance green">
      <a:srgbClr val="00D200"/>
    </a:custClr>
    <a:custClr name="Significance green light">
      <a:srgbClr val="66E466"/>
    </a:custClr>
    <a:custClr name="Custom light blue">
      <a:srgbClr val="00B6FF"/>
    </a:custClr>
    <a:custClr name="Custom light green">
      <a:srgbClr val="9EE900"/>
    </a:custClr>
    <a:custClr name="Custom magenta">
      <a:srgbClr val="C700D3"/>
    </a:custClr>
  </a:custClrLst>
  <a:extLst>
    <a:ext uri="{05A4C25C-085E-4340-85A3-A5531E510DB2}">
      <thm15:themeFamily xmlns:thm15="http://schemas.microsoft.com/office/thememl/2012/main" name="Kantar presentation template 16x9.potx" id="{72C55E70-DCC0-48BC-A8D3-254C9D85EE6B}" vid="{C23FF744-6EF1-4703-9F18-C96C6AEBAFAC}"/>
    </a:ext>
  </a:extLst>
</a:theme>
</file>

<file path=ppt/theme/theme2.xml><?xml version="1.0" encoding="utf-8"?>
<a:theme xmlns:a="http://schemas.openxmlformats.org/drawingml/2006/main" name="Content slides - no sub heading">
  <a:themeElements>
    <a:clrScheme name="Kantar colour theme">
      <a:dk1>
        <a:srgbClr val="333333"/>
      </a:dk1>
      <a:lt1>
        <a:srgbClr val="FFFFFF"/>
      </a:lt1>
      <a:dk2>
        <a:srgbClr val="0060FF"/>
      </a:dk2>
      <a:lt2>
        <a:srgbClr val="802AB7"/>
      </a:lt2>
      <a:accent1>
        <a:srgbClr val="AEAE9F"/>
      </a:accent1>
      <a:accent2>
        <a:srgbClr val="00E5BA"/>
      </a:accent2>
      <a:accent3>
        <a:srgbClr val="00B600"/>
      </a:accent3>
      <a:accent4>
        <a:srgbClr val="FEDB00"/>
      </a:accent4>
      <a:accent5>
        <a:srgbClr val="FF5000"/>
      </a:accent5>
      <a:accent6>
        <a:srgbClr val="FA0028"/>
      </a:accent6>
      <a:hlink>
        <a:srgbClr val="0060FF"/>
      </a:hlink>
      <a:folHlink>
        <a:srgbClr val="802AB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Significance red">
      <a:srgbClr val="E10000"/>
    </a:custClr>
    <a:custClr name="Significance red light">
      <a:srgbClr val="ED6666"/>
    </a:custClr>
    <a:custClr name="Significance green">
      <a:srgbClr val="00D200"/>
    </a:custClr>
    <a:custClr name="Significance green light">
      <a:srgbClr val="66E466"/>
    </a:custClr>
    <a:custClr name="Custom light blue">
      <a:srgbClr val="00B6FF"/>
    </a:custClr>
    <a:custClr name="Custom light green">
      <a:srgbClr val="9EE900"/>
    </a:custClr>
    <a:custClr name="Custom magenta">
      <a:srgbClr val="C700D3"/>
    </a:custClr>
  </a:custClrLst>
  <a:extLst>
    <a:ext uri="{05A4C25C-085E-4340-85A3-A5531E510DB2}">
      <thm15:themeFamily xmlns:thm15="http://schemas.microsoft.com/office/thememl/2012/main" name="Kantar presentation template 16x9.potx" id="{72C55E70-DCC0-48BC-A8D3-254C9D85EE6B}" vid="{7A923A3C-D6AD-4A15-9DE6-539C7735FA86}"/>
    </a:ext>
  </a:extLst>
</a:theme>
</file>

<file path=ppt/theme/theme3.xml><?xml version="1.0" encoding="utf-8"?>
<a:theme xmlns:a="http://schemas.openxmlformats.org/drawingml/2006/main" name="Technical">
  <a:themeElements>
    <a:clrScheme name="Kantar colour theme">
      <a:dk1>
        <a:srgbClr val="333333"/>
      </a:dk1>
      <a:lt1>
        <a:srgbClr val="FFFFFF"/>
      </a:lt1>
      <a:dk2>
        <a:srgbClr val="0060FF"/>
      </a:dk2>
      <a:lt2>
        <a:srgbClr val="802AB7"/>
      </a:lt2>
      <a:accent1>
        <a:srgbClr val="AEAE9F"/>
      </a:accent1>
      <a:accent2>
        <a:srgbClr val="00E5BA"/>
      </a:accent2>
      <a:accent3>
        <a:srgbClr val="00B600"/>
      </a:accent3>
      <a:accent4>
        <a:srgbClr val="FEDB00"/>
      </a:accent4>
      <a:accent5>
        <a:srgbClr val="FF5000"/>
      </a:accent5>
      <a:accent6>
        <a:srgbClr val="FA0028"/>
      </a:accent6>
      <a:hlink>
        <a:srgbClr val="0060FF"/>
      </a:hlink>
      <a:folHlink>
        <a:srgbClr val="802AB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rgbClr val="717171"/>
        </a:solidFill>
        <a:ln w="12700">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1600" b="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Significance red">
      <a:srgbClr val="E10000"/>
    </a:custClr>
    <a:custClr name="Significance red light">
      <a:srgbClr val="ED6666"/>
    </a:custClr>
    <a:custClr name="Significance green">
      <a:srgbClr val="00D200"/>
    </a:custClr>
    <a:custClr name="Significance green light">
      <a:srgbClr val="66E466"/>
    </a:custClr>
    <a:custClr name="Custom light blue">
      <a:srgbClr val="00B6FF"/>
    </a:custClr>
    <a:custClr name="Custom light green">
      <a:srgbClr val="9EE900"/>
    </a:custClr>
    <a:custClr name="Custom magenta">
      <a:srgbClr val="C700D3"/>
    </a:custClr>
  </a:custClrLst>
  <a:extLst>
    <a:ext uri="{05A4C25C-085E-4340-85A3-A5531E510DB2}">
      <thm15:themeFamily xmlns:thm15="http://schemas.microsoft.com/office/thememl/2012/main" name="Kantar presentation template 16x9.potx" id="{72C55E70-DCC0-48BC-A8D3-254C9D85EE6B}" vid="{7EC7FA21-6B0F-4391-A2F7-DA03143FE93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gnificance red">
      <a:srgbClr val="E10000"/>
    </a:custClr>
    <a:custClr name="Significance red light">
      <a:srgbClr val="ED6666"/>
    </a:custClr>
    <a:custClr name="Significance green">
      <a:srgbClr val="00D200"/>
    </a:custClr>
    <a:custClr name="Significance green light">
      <a:srgbClr val="66E466"/>
    </a:custClr>
    <a:custClr name="Custom light blue">
      <a:srgbClr val="00B6FF"/>
    </a:custClr>
    <a:custClr name="Custom light green">
      <a:srgbClr val="9EE900"/>
    </a:custClr>
    <a:custClr name="Custom magenta">
      <a:srgbClr val="C700D3"/>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gnificance red">
      <a:srgbClr val="E10000"/>
    </a:custClr>
    <a:custClr name="Significance red light">
      <a:srgbClr val="ED6666"/>
    </a:custClr>
    <a:custClr name="Significance green">
      <a:srgbClr val="00D200"/>
    </a:custClr>
    <a:custClr name="Significance green light">
      <a:srgbClr val="66E466"/>
    </a:custClr>
    <a:custClr name="Custom light blue">
      <a:srgbClr val="00B6FF"/>
    </a:custClr>
    <a:custClr name="Custom light green">
      <a:srgbClr val="9EE900"/>
    </a:custClr>
    <a:custClr name="Custom magenta">
      <a:srgbClr val="C700D3"/>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81278C9160AD2408B590194F15DBC22" ma:contentTypeVersion="8" ma:contentTypeDescription="Create a new document." ma:contentTypeScope="" ma:versionID="296546353d5c7cf28aa362bf027f4ade">
  <xsd:schema xmlns:xsd="http://www.w3.org/2001/XMLSchema" xmlns:xs="http://www.w3.org/2001/XMLSchema" xmlns:p="http://schemas.microsoft.com/office/2006/metadata/properties" xmlns:ns2="349d2e48-d219-423f-a60f-a81395996a24" xmlns:ns3="151f8561-6f96-4f27-8d07-5866307680bb" targetNamespace="http://schemas.microsoft.com/office/2006/metadata/properties" ma:root="true" ma:fieldsID="94fd3a3b99c67f5b4d41d8a7f243378c" ns2:_="" ns3:_="">
    <xsd:import namespace="349d2e48-d219-423f-a60f-a81395996a24"/>
    <xsd:import namespace="151f8561-6f96-4f27-8d07-5866307680b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9d2e48-d219-423f-a60f-a81395996a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1f8561-6f96-4f27-8d07-5866307680b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193883-9DEF-4394-A746-8B0504B231C0}">
  <ds:schemaRefs>
    <ds:schemaRef ds:uri="http://purl.org/dc/elements/1.1/"/>
    <ds:schemaRef ds:uri="http://schemas.microsoft.com/office/2006/metadata/properties"/>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151f8561-6f96-4f27-8d07-5866307680bb"/>
    <ds:schemaRef ds:uri="349d2e48-d219-423f-a60f-a81395996a24"/>
    <ds:schemaRef ds:uri="http://www.w3.org/XML/1998/namespace"/>
  </ds:schemaRefs>
</ds:datastoreItem>
</file>

<file path=customXml/itemProps2.xml><?xml version="1.0" encoding="utf-8"?>
<ds:datastoreItem xmlns:ds="http://schemas.openxmlformats.org/officeDocument/2006/customXml" ds:itemID="{BC375B81-FBF5-4924-A5E0-F0376D8E7D52}">
  <ds:schemaRefs>
    <ds:schemaRef ds:uri="http://schemas.microsoft.com/sharepoint/v3/contenttype/forms"/>
  </ds:schemaRefs>
</ds:datastoreItem>
</file>

<file path=customXml/itemProps3.xml><?xml version="1.0" encoding="utf-8"?>
<ds:datastoreItem xmlns:ds="http://schemas.openxmlformats.org/officeDocument/2006/customXml" ds:itemID="{DD5773CB-314E-49C8-899D-DA409B189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9d2e48-d219-423f-a60f-a81395996a24"/>
    <ds:schemaRef ds:uri="151f8561-6f96-4f27-8d07-5866307680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4250</TotalTime>
  <Words>3379</Words>
  <Application>Microsoft Office PowerPoint</Application>
  <PresentationFormat>Widescreen</PresentationFormat>
  <Paragraphs>430</Paragraphs>
  <Slides>43</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43</vt:i4>
      </vt:variant>
    </vt:vector>
  </HeadingPairs>
  <TitlesOfParts>
    <vt:vector size="49" baseType="lpstr">
      <vt:lpstr>Arial</vt:lpstr>
      <vt:lpstr>Calibri</vt:lpstr>
      <vt:lpstr>Verdana</vt:lpstr>
      <vt:lpstr>Kantar template master</vt:lpstr>
      <vt:lpstr>Content slides - no sub heading</vt:lpstr>
      <vt:lpstr>Technical</vt:lpstr>
      <vt:lpstr>PowerPoint Presentation</vt:lpstr>
      <vt:lpstr>Background and Context</vt:lpstr>
      <vt:lpstr>PowerPoint Presentation</vt:lpstr>
      <vt:lpstr>Most of our visitors in the year are aged 25-49 and not attached to any tour group.</vt:lpstr>
      <vt:lpstr>Our visitors are typically married and male.</vt:lpstr>
      <vt:lpstr>Leisure and business are the two main reasons for visiting Singapore. Sea and Air travel are both popular options.</vt:lpstr>
      <vt:lpstr>Most of these visitors spend within narrow ranges per expense category, with a few outliers.</vt:lpstr>
      <vt:lpstr>There is little association between stay length and general expenses. However, higher spenders tend to be male.</vt:lpstr>
      <vt:lpstr>When it comes to medical expenses, higher spenders tend to be married – a reflection of an older and more affluent demographic.</vt:lpstr>
      <vt:lpstr>Most common group makeups include travelling alone, with a partner, with family (parents, siblings).</vt:lpstr>
      <vt:lpstr>Recap of a typical visitor</vt:lpstr>
      <vt:lpstr>PowerPoint Presentation</vt:lpstr>
      <vt:lpstr>General  Correlations</vt:lpstr>
      <vt:lpstr>Expenses +  Demographics</vt:lpstr>
      <vt:lpstr>PowerPoint Presentation</vt:lpstr>
      <vt:lpstr>General peak months include January, April, July and December, while months with lulls include May and November</vt:lpstr>
      <vt:lpstr>Peak months stem from the increases in visits for business and leisure, particularly July and December. April and July appear to be popular months for business travellers. </vt:lpstr>
      <vt:lpstr>The top five most common reasons to visit include visiting friends and family, holidays, business, and healthcare.</vt:lpstr>
      <vt:lpstr>Different months cater to different demographics. Months with less traffic tend to attract non-married, solo travellers </vt:lpstr>
      <vt:lpstr>Business-related visits tend to be shorter than those for leisure. </vt:lpstr>
      <vt:lpstr>Fluctuations in average accommodation expenses might be reflective of hotel pricing variations – there seems to be little relationship between stay length and amount spent on accommodation.  </vt:lpstr>
      <vt:lpstr>Months popular for leisure / holiday based visiting tend to have more spends in shopping </vt:lpstr>
      <vt:lpstr>Recap of differences throughout the year</vt:lpstr>
      <vt:lpstr>PowerPoint Presentation</vt:lpstr>
      <vt:lpstr>Business travellers are typically 30-54 years old, while travellers for healthcare related purposes tend to increase with age.</vt:lpstr>
      <vt:lpstr>Visitors for business-related purposes are ~3x more times likely to be male, and ~3x more likely to be solo travellers.</vt:lpstr>
      <vt:lpstr>Amongst all visitors, business travellers tend to stay the shortest, but spend the most on accommodation and F&amp;B.</vt:lpstr>
      <vt:lpstr>Visitors on business-related trips tend to be travelling with colleagues, while those with partners tend to be visiting for healthcare or leisure reasons.</vt:lpstr>
      <vt:lpstr>Business travellers are unlikely to travel with family or children, whereas the opposite is true for leisure travellers.</vt:lpstr>
      <vt:lpstr>Recap of differences amongst purpose of visit groups</vt:lpstr>
      <vt:lpstr>PowerPoint Presentation</vt:lpstr>
      <vt:lpstr>Non-medical spends1 consistently increase with age, up till 65, where they revert back to lesser amounts. </vt:lpstr>
      <vt:lpstr>High-spending outliers tend to be male and unmarried, but married visitors consistently spend more. </vt:lpstr>
      <vt:lpstr>Non-medical spends differ across the companionship group makeups – highest spenders tend to be business visitors w/ colleagues or couples.</vt:lpstr>
      <vt:lpstr>PowerPoint Presentation</vt:lpstr>
      <vt:lpstr>Stay lengths tends to get shorter and less variable in the middle of age demographics.</vt:lpstr>
      <vt:lpstr>Business visitors tend to stay the shortest, while education-related visitors tend to stay the longest.</vt:lpstr>
      <vt:lpstr>Stay Length across companion groups appear to underscore purpose of visits. </vt:lpstr>
      <vt:lpstr>Characteristics of individuals who stay longer / spend more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 can run to four lines if required – 30pt</dc:title>
  <dc:subject>Sub-heading</dc:subject>
  <dc:creator>San, Clarence (KISNG)</dc:creator>
  <cp:keywords>Project reference</cp:keywords>
  <dc:description>Date</dc:description>
  <cp:lastModifiedBy>San, Clarence (KISNG)</cp:lastModifiedBy>
  <cp:revision>101</cp:revision>
  <cp:lastPrinted>2017-03-24T13:40:26Z</cp:lastPrinted>
  <dcterms:created xsi:type="dcterms:W3CDTF">2021-04-23T06:08:01Z</dcterms:created>
  <dcterms:modified xsi:type="dcterms:W3CDTF">2021-05-17T09:08:47Z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0x010100681278C9160AD2408B590194F15DBC22</vt:lpwstr>
  </property>
</Properties>
</file>